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64" r:id="rId4"/>
    <p:sldId id="265" r:id="rId5"/>
    <p:sldId id="273" r:id="rId6"/>
    <p:sldId id="267" r:id="rId7"/>
    <p:sldId id="269" r:id="rId8"/>
    <p:sldId id="272" r:id="rId9"/>
    <p:sldId id="283" r:id="rId10"/>
    <p:sldId id="287" r:id="rId11"/>
    <p:sldId id="275" r:id="rId12"/>
    <p:sldId id="277" r:id="rId13"/>
    <p:sldId id="285" r:id="rId14"/>
    <p:sldId id="286" r:id="rId15"/>
    <p:sldId id="279" r:id="rId16"/>
    <p:sldId id="289" r:id="rId17"/>
    <p:sldId id="278" r:id="rId18"/>
    <p:sldId id="276" r:id="rId19"/>
    <p:sldId id="281" r:id="rId20"/>
    <p:sldId id="282" r:id="rId21"/>
    <p:sldId id="290" r:id="rId22"/>
  </p:sldIdLst>
  <p:sldSz cx="9144000" cy="6858000" type="screen4x3"/>
  <p:notesSz cx="9363075" cy="707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7211" autoAdjust="0"/>
  </p:normalViewPr>
  <p:slideViewPr>
    <p:cSldViewPr snapToGrid="0" snapToObjects="1">
      <p:cViewPr varScale="1">
        <p:scale>
          <a:sx n="99" d="100"/>
          <a:sy n="99" d="100"/>
        </p:scale>
        <p:origin x="19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838" y="0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11603-D0DF-46DB-AB83-B9DBA08BDC7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530225"/>
            <a:ext cx="35369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475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838" y="6721475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3315B-AC7B-4B09-AE45-21C0093E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1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1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5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8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81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20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0" y="273066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1" y="1435116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4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84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47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0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BFE926A-A526-2D4F-8D07-4DD1D447F0D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10D4EF2D-44E6-F24A-A8CF-3520F5DC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10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BFE926A-A526-2D4F-8D07-4DD1D447F0D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10D4EF2D-44E6-F24A-A8CF-3520F5DC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13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BFE926A-A526-2D4F-8D07-4DD1D447F0D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10D4EF2D-44E6-F24A-A8CF-3520F5DC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7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BFE926A-A526-2D4F-8D07-4DD1D447F0D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10D4EF2D-44E6-F24A-A8CF-3520F5DC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11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BFE926A-A526-2D4F-8D07-4DD1D447F0D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10D4EF2D-44E6-F24A-A8CF-3520F5DC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29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BFE926A-A526-2D4F-8D07-4DD1D447F0D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10D4EF2D-44E6-F24A-A8CF-3520F5DC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2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BFE926A-A526-2D4F-8D07-4DD1D447F0D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10D4EF2D-44E6-F24A-A8CF-3520F5DC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6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31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4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3" y="273068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4" y="1435118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BFE926A-A526-2D4F-8D07-4DD1D447F0D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10D4EF2D-44E6-F24A-A8CF-3520F5DC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42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BFE926A-A526-2D4F-8D07-4DD1D447F0D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10D4EF2D-44E6-F24A-A8CF-3520F5DC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BFE926A-A526-2D4F-8D07-4DD1D447F0D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10D4EF2D-44E6-F24A-A8CF-3520F5DC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5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23" y="366713"/>
            <a:ext cx="4476751" cy="7800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BFE926A-A526-2D4F-8D07-4DD1D447F0D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10D4EF2D-44E6-F24A-A8CF-3520F5DC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9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6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6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6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2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1" y="273067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2" y="1435117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33BFD155-E4B3-0445-A456-56BD3EFADF17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/>
          <a:lstStyle/>
          <a:p>
            <a:fld id="{4FC42CC4-831B-6A4B-A5C2-253DF41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5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roForum15_10x7.5_title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7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oForum15_TableContents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4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00dpi_7.5x10_vert pp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4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undtable_2015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84" y="4529837"/>
            <a:ext cx="5138928" cy="14142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5054" y="1944048"/>
            <a:ext cx="705486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Leadership SWOT Team:</a:t>
            </a:r>
          </a:p>
          <a:p>
            <a:r>
              <a:rPr lang="en-US" sz="5400" dirty="0" smtClean="0"/>
              <a:t>The Future of EHM</a:t>
            </a:r>
          </a:p>
        </p:txBody>
      </p:sp>
    </p:spTree>
    <p:extLst>
      <p:ext uri="{BB962C8B-B14F-4D97-AF65-F5344CB8AC3E}">
        <p14:creationId xmlns:p14="http://schemas.microsoft.com/office/powerpoint/2010/main" val="57970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7504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Weaknesses &amp; Threats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7958"/>
              </p:ext>
            </p:extLst>
          </p:nvPr>
        </p:nvGraphicFramePr>
        <p:xfrm>
          <a:off x="1" y="1323478"/>
          <a:ext cx="9143998" cy="5652551"/>
        </p:xfrm>
        <a:graphic>
          <a:graphicData uri="http://schemas.openxmlformats.org/drawingml/2006/table">
            <a:tbl>
              <a:tblPr/>
              <a:tblGrid>
                <a:gridCol w="1701209"/>
                <a:gridCol w="3277761"/>
                <a:gridCol w="227316"/>
                <a:gridCol w="197985"/>
                <a:gridCol w="315310"/>
                <a:gridCol w="212652"/>
                <a:gridCol w="388638"/>
                <a:gridCol w="285979"/>
                <a:gridCol w="241983"/>
                <a:gridCol w="373973"/>
                <a:gridCol w="329975"/>
                <a:gridCol w="256648"/>
                <a:gridCol w="271314"/>
                <a:gridCol w="285979"/>
                <a:gridCol w="388638"/>
                <a:gridCol w="388638"/>
              </a:tblGrid>
              <a:tr h="2843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WEAKNESSES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COH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Engage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HPP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HERO-PHA Guide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E-Cig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Bus. Leader Survey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Wear-ables Survey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Phys. </a:t>
                      </a:r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Inact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Health-NEXT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Incentive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EEOC Comment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11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COMMITTEES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PAPERS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STUDIES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32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ROI - can be dangerous to set unrealistic expectations on medical outcomes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understanding of full value proposition by employers; management is not rewarded for driving value, etc.; Lack of evidence of impact of community adoption; time to see impact of EHM strategies; too narrow focus on short-term medical cost outcomes; not enough focus on a broader, simpler, more compelling value proposition (</a:t>
                      </a:r>
                      <a:r>
                        <a:rPr lang="en-US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intuitive connection between health and valued organizational outcomes such as performance, recruitment, retention)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3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of health to the individual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yet connected fully to the individual; strong focus on employer benefits but have we done enough to get it to the individual?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191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Don't have consistent, concise, clean and compelling value story; ineffective ability to have method to respond to media focus/attacks; reactive/lack of media presence/marketing; no feel-good media message to date; limited voices - this is growing number who believe/adopt employee health but still limited with need for greater leadership voices/other non-industry partners with enhanced training and development; need to build upon research agenda/credibility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59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clarity of scope and definition of EHM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 EHM the right term?; no standard definition of health and focus (too many stakeholders); solution ambiguity; Too much focus on biomedical data rather than the "unmentionables" (stress, financial, unhealthy relationships, etc.)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59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collaboration between program development and other key industries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Example - org development and medical care; incentives is paying for SICK care not HEALTH resulting in a lack of collaboration with partners/health care system (fragmentation) - they don't recognize the value of health and wellbeing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3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accountability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EHM is not accountable at the highest level of most organizations, nor are all levels held accountable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191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sustainability of our efforts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to industry turnover, fragmentation, lack of standards, data consolidation, budget swings, etc.; lack of strategy - too tactical; checking the box vs. a strategic multi-year plan; short term focus/fix limits the ability to have a sustainable strategic approach of health and wellbeing without addressing aspects of the organization's culture; lack of organizational support for healthy behaviors (eg, vending, cafe, etc.); leadership short term focus; too focused on individual vs. social and structural levels of intervention (eg, culture, organization, environment)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877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17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THREATS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3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Security &amp; confidentiality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security and access; privacy issues; level of distrust from employees regarding the protection of their privacy with wearable technologies and outcomes-based incentive strategies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59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Definitions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Narrow definition of wellness; lack of definition of EHM; look at "total organization health" that incorporates engagement, safety, etc.; limited physical definition of wellness and some employers want broader definition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59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knowing what works!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EHM is outdated before implemented (fast pace of technology; can be overwhelming to know how to apply); technology - flooded market, with varying degrees of evidence (how to uncover the effective)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3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Criticism - internal and external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press (eg, Al Lewis); criticism from industry insiders; reduced credibility in EHM research and outcomes; negative press as a result of government regulation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3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foundational culture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Resistance to culture change; aggressive approaches without adequate stage setting; building trust and consistent messaging/support are key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32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participatory/consumer oriented approaches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"Fix me" mentality both by care and employees; potential for irrelevance to user if we continue to focus on clinical issues v. unmentionables that underly health; haven't reinvented ourselves to think of EHM as a people strategy rather than benefits program; EHM traditionally focuses on physical health measures, not the "unmentionables"; maintaining programs with high clinical quality, while shifting more  of a consumer-centric market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3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Effectively communicating the business case and integrating value into core business objectives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Apathy with the value of employers, healthcare system, etc.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4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Difficulty of integration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Systems approach: integrating data, identifying the accountable bodies (policy, employees, employers, payers, etc.); silos in thinking within an organization and those that exist with EHM - not integrating with public health, school health; limiting ourselves not looking outside of our discipline; lack of involvement with other disciplines to push our field further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87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Employers exiting the healthcare role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Deferring to exchanges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59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Generational differences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Old approaches may not work for younger populations; our workers of tomorrow (children) are unhealthy; technology - personal impact on wellbeing (hyperconnectivity, reduced deep social relationships, etc.)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595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Government/regulatory environment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clear definitions and understanding; regulators that are not understanding the need for clearer guidelines; uncertainty of ACA litigation and migration of market to public and private exchanges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92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7504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Weaknesses &amp; Threats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72852"/>
              </p:ext>
            </p:extLst>
          </p:nvPr>
        </p:nvGraphicFramePr>
        <p:xfrm>
          <a:off x="0" y="1323478"/>
          <a:ext cx="9143999" cy="4684539"/>
        </p:xfrm>
        <a:graphic>
          <a:graphicData uri="http://schemas.openxmlformats.org/drawingml/2006/table">
            <a:tbl>
              <a:tblPr/>
              <a:tblGrid>
                <a:gridCol w="3124312"/>
                <a:gridCol w="6019687"/>
              </a:tblGrid>
              <a:tr h="6665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WEAKNESSES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9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ROI - can be dangerous to set unrealistic expectations on medical outcomes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understanding of full value proposition by employers; management is not rewarded for driving value, etc.; Lack of evidence of impact of community adoption; time to see impact of EHM strategies; too narrow focus on short-term medical cost outcomes; not enough focus on a broader, simpler, more compelling value proposition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intuitive connection between health and valued organizational outcomes such as performance, recruitment, retention)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6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of health to the individual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yet connected fully to the individual; strong focus on employer benefits but have we done enough to get it to the individual?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4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Don't have consistent, concise, clean and compelling value story; ineffective ability to have method to respond to media focus/attacks; reactive/lack of media presence/marketing; no feel-good media message to date; limited voices - this is growing number who believe/adopt employee health but still limited with need for greater leadership voices/other non-industry partners with enhanced training and development; need to build upon research agenda/credibility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74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clarity of scope and definition of EHM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 EHM the right term?; no standard definition of health and focus (too many stakeholders); solution ambiguity; Too much focus on biomedical data rather than the "unmentionables" (stress, financial, unhealthy relationships, etc.)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74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collaboration between program development and other key industries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Example - org development and medical care; incentives is paying for SICK care not HEALTH resulting in a lack of collaboration with partners/health care system (fragmentation) - they don't recognize the value of health and wellbeing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6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accountability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EHM is not accountable at the highest level of most organizations, nor are all levels held accountable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4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sustainability of our efforts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Due to industry turnover, fragmentation, lack of standards, data consolidation, budget swings, etc.; lack of strategy - too tactical; checking the box vs. a strategic multi-year plan; short term focus/fix limits the ability to have a sustainable strategic approach of health and wellbeing without addressing aspects of the organization's culture; lack of organizational support for healthy behaviors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vending, cafe, etc.); leadership short term focus; too focused on individual vs. social and structural levels of intervention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culture, organization, environment)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15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7504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Weaknesses &amp; Threats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61528"/>
              </p:ext>
            </p:extLst>
          </p:nvPr>
        </p:nvGraphicFramePr>
        <p:xfrm>
          <a:off x="1" y="1149687"/>
          <a:ext cx="9143999" cy="4754225"/>
        </p:xfrm>
        <a:graphic>
          <a:graphicData uri="http://schemas.openxmlformats.org/drawingml/2006/table">
            <a:tbl>
              <a:tblPr/>
              <a:tblGrid>
                <a:gridCol w="2817609"/>
                <a:gridCol w="6326390"/>
              </a:tblGrid>
              <a:tr h="240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THREATS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Security &amp; confidentiality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security and access; privacy issues; level of distrust from employees regarding the protection of their privacy with wearable technologies and outcomes-based incentive strategies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Definitions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Narrow definition of wellness; lack of definition of EHM; look at "total organization health" that incorporates engagement, safety, etc.; limited physical definition of wellness and some employers want broader definition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knowing what works!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EHM is outdated before implemented (fast pace of technology; can be overwhelming to know how to apply); technology - flooded market, with varying degrees of evidence (how to uncover the effective)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Criticism - internal and external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press (eg, Al Lewis); criticism from industry insiders; reduced credibility in EHM research and outcomes; negative press as a result of government regulation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foundational culture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Resistance to culture change; aggressive approaches without adequate stage setting; building trust and consistent messaging/support are key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1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participatory/consumer oriented approaches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"Fix me" mentality both by care and employees; potential for irrelevance to user if we continue to focus on clinical issues v. unmentionables that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underly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health; haven't reinvented ourselves to think of EHM as a people strategy rather than benefits program; EHM traditionally focuses on physical health measures, not the "unmentionables"; maintaining programs with high clinical quality, while shifting more  of a consumer-centric market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Effectively communicating the business case and integrating value into core business objectives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Apathy with the value of employers, healthcare system, etc.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Difficulty of integration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Systems approach: integrating data, identifying the accountable bodies (policy, employees, employers, payers, etc.); silos in thinking within an organization and those that exist with EHM - not integrating with public health, school health; limiting ourselves not looking outside of our discipline; lack of involvement with other disciplines to push our field further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Employers exiting the healthcare role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Deferring to exchanges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Generational differences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Old approaches may not work for younger populations; our workers of tomorrow (children) are unhealthy; technology - personal impact on wellbeing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hyperconnectivity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reduced deep social relationships, etc.)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Government/regulatory environment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clear definitions and understanding; regulators that are not understanding the need for clearer guidelines; uncertainty of ACA litigation and migration of market to public and private exchanges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19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75049"/>
          </a:xfrm>
        </p:spPr>
        <p:txBody>
          <a:bodyPr/>
          <a:lstStyle/>
          <a:p>
            <a:r>
              <a:rPr lang="en-US" b="1" dirty="0" smtClean="0"/>
              <a:t>Grouped into 4 Buckets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96611"/>
              </p:ext>
            </p:extLst>
          </p:nvPr>
        </p:nvGraphicFramePr>
        <p:xfrm>
          <a:off x="1655422" y="1472830"/>
          <a:ext cx="5882264" cy="3910053"/>
        </p:xfrm>
        <a:graphic>
          <a:graphicData uri="http://schemas.openxmlformats.org/drawingml/2006/table">
            <a:tbl>
              <a:tblPr/>
              <a:tblGrid>
                <a:gridCol w="1118399"/>
                <a:gridCol w="1006944"/>
                <a:gridCol w="1252307"/>
                <a:gridCol w="1252307"/>
                <a:gridCol w="1252307"/>
              </a:tblGrid>
              <a:tr h="4314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Proposed Strategy and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Opportunity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Weaknesses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Threats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Reengineer the Value Proposition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proposition / Purpose driven industry / Recognized as effective and imperative business strategy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 measurement/ Change the way employer and employee gets care / Consistent terminology/ Technology and data / Global competitiveness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ROI - can be dangerous to set unrealistic expectations on medical outcomes/Communication/Lack of clarity of scope and definition of EHM/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Security &amp; confidentiality/Definitions/Lack of participatory and consumer oriented approaches/Effectively communicating the business case and integrating value into core business objectives/ Difficulty of integration/Employers exiting the healthcare role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Advance Think Tank Research Agenda 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Evidence based/ Purpose driven industry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what leads to engagement in health and wellness and the contributions to resiliency, retention, performance, culture, cost, and overall personal, professional and organizational success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knowing what works!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the Movement from Wellness to Well-being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wellbeing / Culture of health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Address whole person/ Redefine the target - wellbeing, engagement, performance / Collaboration - Break down silos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of health to the individual/Lack of sustainability of our efforts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Generational differences / Lack of foundational culture/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Improve Industry Public Relations and HERO Positioning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accountability/ Lack of collaboration between program development and other key industries /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Criticism - internal and external/ Effectively communicating the business case and integrating value into core business objectives / Difficulty of integration / Employers exiting the healthcare role/ Government and regulatory environment.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98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3215"/>
          </a:xfrm>
        </p:spPr>
        <p:txBody>
          <a:bodyPr/>
          <a:lstStyle/>
          <a:p>
            <a:r>
              <a:rPr lang="en-US" sz="4000" b="1" dirty="0" smtClean="0"/>
              <a:t>Weighted Buckets – </a:t>
            </a:r>
            <a:br>
              <a:rPr lang="en-US" sz="4000" b="1" dirty="0" smtClean="0"/>
            </a:br>
            <a:r>
              <a:rPr lang="en-US" sz="3200" b="1" i="1" dirty="0" smtClean="0"/>
              <a:t>Importance </a:t>
            </a:r>
            <a:r>
              <a:rPr lang="en-US" sz="3200" b="1" i="1" dirty="0"/>
              <a:t>x</a:t>
            </a:r>
            <a:r>
              <a:rPr lang="en-US" sz="3200" b="1" i="1" dirty="0" smtClean="0"/>
              <a:t> Impact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22362"/>
              </p:ext>
            </p:extLst>
          </p:nvPr>
        </p:nvGraphicFramePr>
        <p:xfrm>
          <a:off x="1336842" y="1479885"/>
          <a:ext cx="6510422" cy="3916493"/>
        </p:xfrm>
        <a:graphic>
          <a:graphicData uri="http://schemas.openxmlformats.org/drawingml/2006/table">
            <a:tbl>
              <a:tblPr/>
              <a:tblGrid>
                <a:gridCol w="1166306"/>
                <a:gridCol w="1061860"/>
                <a:gridCol w="1079268"/>
                <a:gridCol w="1079268"/>
                <a:gridCol w="2123720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Importance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(Hi=9, Mod=3, Lo=1)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Feasibility*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(Hi=9, Mod=3, Lo=1)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(Hi=9, Mod=3, Lo=1)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Priority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(col#1 x col#3)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Proposed Strategy and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Reengineer the Value Proposition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Advance Think Tank Research Agenda 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5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the Movement from Wellness to Well-being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Improve Industry Public Relations and HERO Positioning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9158" y="5483545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*Left Feasibility for Board to assess and address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9540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899"/>
          </a:xfrm>
        </p:spPr>
        <p:txBody>
          <a:bodyPr/>
          <a:lstStyle/>
          <a:p>
            <a:r>
              <a:rPr lang="en-US" sz="3600" b="1" dirty="0" smtClean="0"/>
              <a:t>Recommendations to HERO </a:t>
            </a:r>
            <a:r>
              <a:rPr lang="en-US" sz="3600" b="1" dirty="0" smtClean="0">
                <a:solidFill>
                  <a:schemeClr val="tx1"/>
                </a:solidFill>
              </a:rPr>
              <a:t>Board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55333"/>
              </p:ext>
            </p:extLst>
          </p:nvPr>
        </p:nvGraphicFramePr>
        <p:xfrm>
          <a:off x="1549400" y="723899"/>
          <a:ext cx="7594600" cy="5245290"/>
        </p:xfrm>
        <a:graphic>
          <a:graphicData uri="http://schemas.openxmlformats.org/drawingml/2006/table">
            <a:tbl>
              <a:tblPr/>
              <a:tblGrid>
                <a:gridCol w="551459"/>
                <a:gridCol w="1251941"/>
                <a:gridCol w="3473492"/>
                <a:gridCol w="2317708"/>
              </a:tblGrid>
              <a:tr h="712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Rank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Average Priority Index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Proposed </a:t>
                      </a:r>
                      <a:r>
                        <a:rPr lang="en-US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Strategic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Areas</a:t>
                      </a:r>
                      <a:r>
                        <a:rPr lang="en-US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and Terms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Current HERO Committees/Projects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the Movement from Wellness to Well-being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HERO Scorecard</a:t>
                      </a:r>
                    </a:p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Culture </a:t>
                      </a: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of Health </a:t>
                      </a: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Committee</a:t>
                      </a: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Engagement Committee</a:t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HPP </a:t>
                      </a: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Committee</a:t>
                      </a:r>
                    </a:p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+mn-lt"/>
                        </a:rPr>
                        <a:t>Business Leaders Survey</a:t>
                      </a:r>
                    </a:p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+mn-lt"/>
                        </a:rPr>
                        <a:t>Physical Inactivity paper</a:t>
                      </a: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Research </a:t>
                      </a: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Committee</a:t>
                      </a:r>
                    </a:p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HWHC initiative</a:t>
                      </a: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HERO-PHA Metrics </a:t>
                      </a: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Guide</a:t>
                      </a: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VOI paper</a:t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HealthNEXT</a:t>
                      </a: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 study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Advance Think Tank Research Agenda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10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ALL HERO</a:t>
                      </a:r>
                      <a:r>
                        <a:rPr lang="en-US" sz="1000" b="1" i="0" u="none" strike="noStrike" baseline="0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 Committees &amp; Projects</a:t>
                      </a:r>
                      <a:endParaRPr lang="en-US" sz="1000" b="1" i="0" u="none" strike="noStrike" dirty="0" smtClean="0">
                        <a:solidFill>
                          <a:srgbClr val="58504C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Improve Industry Public Relations and HERO Positioning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HPP Committee</a:t>
                      </a:r>
                    </a:p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Wearables</a:t>
                      </a:r>
                      <a:r>
                        <a:rPr lang="en-US" sz="900" b="1" i="0" u="none" strike="noStrike" baseline="0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 Survey</a:t>
                      </a: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Research </a:t>
                      </a: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Committee</a:t>
                      </a:r>
                    </a:p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HWHC initiative</a:t>
                      </a: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HERO-PHA Metrics Guide</a:t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VOI </a:t>
                      </a: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paper</a:t>
                      </a:r>
                    </a:p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EEOC commentary</a:t>
                      </a:r>
                      <a:endParaRPr lang="en-US" sz="900" b="1" i="0" u="none" strike="noStrike" dirty="0">
                        <a:solidFill>
                          <a:srgbClr val="58504C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Reengineer the Value Proposition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HERO Scorecard</a:t>
                      </a:r>
                    </a:p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Culture </a:t>
                      </a: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of Health </a:t>
                      </a: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Committee</a:t>
                      </a:r>
                    </a:p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Engagement Committee</a:t>
                      </a:r>
                    </a:p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+mn-lt"/>
                        </a:rPr>
                        <a:t>HPP Committee</a:t>
                      </a:r>
                    </a:p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+mn-lt"/>
                        </a:rPr>
                        <a:t>Business Leaders Survey</a:t>
                      </a:r>
                    </a:p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+mn-lt"/>
                        </a:rPr>
                        <a:t>Physical Inactivity paper</a:t>
                      </a: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Research </a:t>
                      </a: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Committee</a:t>
                      </a:r>
                    </a:p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HWHC</a:t>
                      </a:r>
                      <a:r>
                        <a:rPr lang="en-US" sz="900" b="1" i="0" u="none" strike="noStrike" baseline="0" dirty="0" smtClean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 initiative</a:t>
                      </a:r>
                      <a:endParaRPr lang="en-US" sz="900" b="1" i="0" u="none" strike="noStrike" dirty="0" smtClean="0">
                        <a:solidFill>
                          <a:srgbClr val="58504C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ctr" fontAlgn="ctr">
                        <a:buFont typeface="Arial"/>
                        <a:buNone/>
                      </a:pPr>
                      <a:r>
                        <a:rPr lang="en-US" sz="900" b="1" i="0" u="none" strike="noStrike" dirty="0" smtClean="0">
                          <a:solidFill>
                            <a:srgbClr val="58504C"/>
                          </a:solidFill>
                          <a:effectLst/>
                          <a:latin typeface="+mn-lt"/>
                        </a:rPr>
                        <a:t>HERO-PHA Metrics Guide</a:t>
                      </a: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Business Leader Survey</a:t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VOI paper</a:t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HealthNEXT</a:t>
                      </a: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 study</a:t>
                      </a:r>
                      <a:b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58504C"/>
                          </a:solidFill>
                          <a:effectLst/>
                          <a:latin typeface="Calibri"/>
                        </a:rPr>
                        <a:t>EEOC commentary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89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Board Strategic Planning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/>
              <a:t>HERO Updated Vision &amp; Purpose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931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Vision</a:t>
            </a:r>
            <a:r>
              <a:rPr lang="en-US" dirty="0" smtClean="0"/>
              <a:t>:  Employers </a:t>
            </a:r>
            <a:r>
              <a:rPr lang="en-US" dirty="0"/>
              <a:t>play a vital role in creating healthy employees and </a:t>
            </a:r>
            <a:r>
              <a:rPr lang="en-US" dirty="0" smtClean="0"/>
              <a:t>communities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Purpose</a:t>
            </a:r>
            <a:r>
              <a:rPr lang="en-US" dirty="0" smtClean="0"/>
              <a:t>:  Advancing </a:t>
            </a:r>
            <a:r>
              <a:rPr lang="en-US" dirty="0"/>
              <a:t>health, well-being and </a:t>
            </a:r>
            <a:r>
              <a:rPr lang="en-US" dirty="0" smtClean="0"/>
              <a:t>organizational excellence </a:t>
            </a:r>
            <a:r>
              <a:rPr lang="en-US" dirty="0"/>
              <a:t>thru employer leadership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8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HERO Strategic Objectives</a:t>
            </a:r>
            <a:br>
              <a:rPr lang="en-US" sz="4000" b="1" dirty="0" smtClean="0"/>
            </a:br>
            <a:r>
              <a:rPr lang="en-US" sz="4000" b="1" dirty="0" smtClean="0"/>
              <a:t>2015-2017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38" y="1600216"/>
            <a:ext cx="7513927" cy="4525963"/>
          </a:xfrm>
        </p:spPr>
        <p:txBody>
          <a:bodyPr/>
          <a:lstStyle/>
          <a:p>
            <a:r>
              <a:rPr lang="en-US" sz="2400" dirty="0" smtClean="0"/>
              <a:t>Build </a:t>
            </a:r>
            <a:r>
              <a:rPr lang="en-US" sz="2400" dirty="0"/>
              <a:t>membership engagement and </a:t>
            </a:r>
            <a:r>
              <a:rPr lang="en-US" sz="2400" dirty="0" smtClean="0"/>
              <a:t>value</a:t>
            </a:r>
            <a:endParaRPr lang="en-US" sz="2400" dirty="0"/>
          </a:p>
          <a:p>
            <a:r>
              <a:rPr lang="en-US" sz="2400" dirty="0"/>
              <a:t>Create and disseminate research that is important to the </a:t>
            </a:r>
            <a:r>
              <a:rPr lang="en-US" sz="2400" dirty="0" smtClean="0"/>
              <a:t>marketplace</a:t>
            </a:r>
            <a:endParaRPr lang="en-US" sz="2400" dirty="0"/>
          </a:p>
          <a:p>
            <a:r>
              <a:rPr lang="en-US" sz="2400" dirty="0"/>
              <a:t>Develop, enhance and distribute </a:t>
            </a:r>
            <a:r>
              <a:rPr lang="en-US" sz="2400" dirty="0">
                <a:solidFill>
                  <a:srgbClr val="0070C0"/>
                </a:solidFill>
              </a:rPr>
              <a:t>health and well-being </a:t>
            </a:r>
            <a:r>
              <a:rPr lang="en-US" sz="2400" dirty="0"/>
              <a:t>measurement tools and </a:t>
            </a:r>
            <a:r>
              <a:rPr lang="en-US" sz="2400" dirty="0" smtClean="0"/>
              <a:t>resources</a:t>
            </a:r>
            <a:endParaRPr lang="en-US" sz="2400" dirty="0"/>
          </a:p>
          <a:p>
            <a:r>
              <a:rPr lang="en-US" sz="2400" dirty="0"/>
              <a:t>Continue to grow HERO committees’ contributions to the </a:t>
            </a:r>
            <a:r>
              <a:rPr lang="en-US" sz="2400" dirty="0" smtClean="0"/>
              <a:t>field</a:t>
            </a:r>
            <a:endParaRPr lang="en-US" sz="2400" dirty="0"/>
          </a:p>
          <a:p>
            <a:r>
              <a:rPr lang="en-US" sz="2400" dirty="0"/>
              <a:t>Deliver quality educational/thought sharing </a:t>
            </a:r>
            <a:r>
              <a:rPr lang="en-US" sz="2400" dirty="0">
                <a:solidFill>
                  <a:srgbClr val="0070C0"/>
                </a:solidFill>
              </a:rPr>
              <a:t>health and well-being </a:t>
            </a:r>
            <a:r>
              <a:rPr lang="en-US" sz="2400" dirty="0"/>
              <a:t>events and </a:t>
            </a:r>
            <a:r>
              <a:rPr lang="en-US" sz="2400" dirty="0" smtClean="0"/>
              <a:t>activities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988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HERO Strategic Objectives (cont.)</a:t>
            </a:r>
            <a:br>
              <a:rPr lang="en-US" sz="4000" b="1" dirty="0" smtClean="0"/>
            </a:br>
            <a:r>
              <a:rPr lang="en-US" sz="4000" b="1" dirty="0" smtClean="0"/>
              <a:t>2015-2017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00" y="1600216"/>
            <a:ext cx="7125882" cy="4525963"/>
          </a:xfrm>
        </p:spPr>
        <p:txBody>
          <a:bodyPr/>
          <a:lstStyle/>
          <a:p>
            <a:r>
              <a:rPr lang="en-US" sz="2400" dirty="0"/>
              <a:t>Expand our communications, public relations, social media/technology impact to build value to members &amp; field</a:t>
            </a:r>
          </a:p>
          <a:p>
            <a:pPr lvl="0"/>
            <a:r>
              <a:rPr lang="en-US" sz="2400" dirty="0"/>
              <a:t>Foster collaboration among organizations to build the science and knowledge of the value of </a:t>
            </a:r>
            <a:r>
              <a:rPr lang="en-US" sz="2400" dirty="0">
                <a:solidFill>
                  <a:srgbClr val="0070C0"/>
                </a:solidFill>
              </a:rPr>
              <a:t>health and well-being</a:t>
            </a:r>
          </a:p>
          <a:p>
            <a:pPr lvl="0"/>
            <a:r>
              <a:rPr lang="en-US" sz="2400" dirty="0"/>
              <a:t>Identify and operationalize opportunities to address global health issues</a:t>
            </a:r>
          </a:p>
          <a:p>
            <a:pPr lvl="0"/>
            <a:r>
              <a:rPr lang="en-US" sz="2400" dirty="0"/>
              <a:t>Participate in health policy discussions where appropriate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6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Discussion on SWOT Analysis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860" y="1600216"/>
            <a:ext cx="6596733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id we miss anything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should we KEEP doing?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should we STOP doing?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should we START doing?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Next steps?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8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Leadership Committee Purpose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6666" y="1417638"/>
            <a:ext cx="7535334" cy="39242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The </a:t>
            </a:r>
            <a:r>
              <a:rPr lang="en-US" sz="3600" dirty="0"/>
              <a:t>purpose of the Leadership Committee is to strategically envision the future of Employee Health </a:t>
            </a:r>
            <a:r>
              <a:rPr lang="en-US" sz="3600" dirty="0" smtClean="0"/>
              <a:t>Management and </a:t>
            </a:r>
            <a:r>
              <a:rPr lang="en-US" sz="3600" dirty="0"/>
              <a:t>provide recommendations to the CEO on how HERO can help advance the </a:t>
            </a:r>
            <a:r>
              <a:rPr lang="en-US" sz="3600" dirty="0" smtClean="0"/>
              <a:t>field.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943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Leadership SWOT Team Members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0665" y="1417638"/>
            <a:ext cx="3952597" cy="3924284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/>
              <a:t>Jack  Curtis</a:t>
            </a:r>
          </a:p>
          <a:p>
            <a:pPr algn="just"/>
            <a:r>
              <a:rPr lang="en-US" sz="3600" dirty="0"/>
              <a:t>Ralph Colao</a:t>
            </a:r>
          </a:p>
          <a:p>
            <a:pPr algn="just"/>
            <a:r>
              <a:rPr lang="en-US" sz="3600" dirty="0" smtClean="0"/>
              <a:t>Andy </a:t>
            </a:r>
            <a:r>
              <a:rPr lang="en-US" sz="3600" dirty="0"/>
              <a:t>Crighton</a:t>
            </a:r>
          </a:p>
          <a:p>
            <a:pPr algn="just"/>
            <a:r>
              <a:rPr lang="en-US" sz="3600" dirty="0"/>
              <a:t>Josh Glynn</a:t>
            </a:r>
          </a:p>
          <a:p>
            <a:pPr algn="just"/>
            <a:r>
              <a:rPr lang="en-US" sz="3600" dirty="0" smtClean="0"/>
              <a:t>Kristine </a:t>
            </a:r>
            <a:r>
              <a:rPr lang="en-US" sz="3600" dirty="0"/>
              <a:t>Holbrook</a:t>
            </a:r>
          </a:p>
          <a:p>
            <a:pPr algn="just"/>
            <a:r>
              <a:rPr lang="en-US" sz="3600" dirty="0" smtClean="0"/>
              <a:t>Michael </a:t>
            </a:r>
            <a:r>
              <a:rPr lang="en-US" sz="3600" dirty="0" err="1" smtClean="0"/>
              <a:t>Mulvihill</a:t>
            </a:r>
            <a:endParaRPr lang="en-US" sz="36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053262" y="1417638"/>
            <a:ext cx="3952597" cy="39242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/>
              <a:t>Paul Terry</a:t>
            </a:r>
          </a:p>
          <a:p>
            <a:pPr algn="just"/>
            <a:r>
              <a:rPr lang="en-US" sz="3600" dirty="0"/>
              <a:t>Betty-Jo Saenz</a:t>
            </a:r>
          </a:p>
          <a:p>
            <a:pPr algn="just"/>
            <a:r>
              <a:rPr lang="en-US" sz="3600" dirty="0" smtClean="0"/>
              <a:t>With help from:</a:t>
            </a:r>
          </a:p>
          <a:p>
            <a:pPr lvl="1" algn="just"/>
            <a:r>
              <a:rPr lang="en-US" sz="3600" dirty="0" smtClean="0"/>
              <a:t>Jerry Noyce</a:t>
            </a:r>
          </a:p>
          <a:p>
            <a:pPr lvl="1" algn="just"/>
            <a:r>
              <a:rPr lang="en-US" sz="3600" dirty="0" smtClean="0"/>
              <a:t>Karen Moseley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031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Discussion Questions: SWOT Analysis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200" i="1" dirty="0"/>
              <a:t>Feb. 2015 Think Tank Meeting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9053" y="1604796"/>
            <a:ext cx="7539790" cy="3920942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What </a:t>
            </a:r>
            <a:r>
              <a:rPr lang="en-US" sz="2800" dirty="0"/>
              <a:t>are the 3 greatest strengths of EHM? (Prioritize)</a:t>
            </a:r>
          </a:p>
          <a:p>
            <a:pPr lvl="0"/>
            <a:r>
              <a:rPr lang="en-US" sz="2800" dirty="0"/>
              <a:t>What are the 3 biggest weaknesses of EHM? (Prioritize)</a:t>
            </a:r>
          </a:p>
          <a:p>
            <a:pPr lvl="0"/>
            <a:r>
              <a:rPr lang="en-US" sz="2800" dirty="0"/>
              <a:t>What are the 3 greatest opportunities for EHM? (Prioritize)</a:t>
            </a:r>
          </a:p>
          <a:p>
            <a:pPr lvl="0"/>
            <a:r>
              <a:rPr lang="en-US" sz="2800" dirty="0"/>
              <a:t>What are the 3 greatest threats to EHM? (Prioritize)</a:t>
            </a:r>
          </a:p>
        </p:txBody>
      </p:sp>
    </p:spTree>
    <p:extLst>
      <p:ext uri="{BB962C8B-B14F-4D97-AF65-F5344CB8AC3E}">
        <p14:creationId xmlns:p14="http://schemas.microsoft.com/office/powerpoint/2010/main" val="132067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Post Think Tank Process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400" i="1" dirty="0" smtClean="0"/>
              <a:t>Original Plan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Steering </a:t>
            </a:r>
            <a:r>
              <a:rPr lang="en-US" sz="2800" dirty="0"/>
              <a:t>Team </a:t>
            </a:r>
            <a:r>
              <a:rPr lang="en-US" sz="2800" dirty="0" smtClean="0"/>
              <a:t>will consider Think Tank input and identify</a:t>
            </a:r>
            <a:r>
              <a:rPr lang="en-US" sz="2800" dirty="0"/>
              <a:t> the big gaps that HERO should tackle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Steering Team </a:t>
            </a:r>
            <a:r>
              <a:rPr lang="en-US" sz="2800" dirty="0" smtClean="0"/>
              <a:t>will make </a:t>
            </a:r>
            <a:r>
              <a:rPr lang="en-US" sz="2800" dirty="0"/>
              <a:t>recommendations to CEO</a:t>
            </a:r>
          </a:p>
          <a:p>
            <a:pPr lvl="1"/>
            <a:r>
              <a:rPr lang="en-US" sz="2000" dirty="0"/>
              <a:t>Topics for consideration by the </a:t>
            </a:r>
            <a:r>
              <a:rPr lang="en-US" sz="2000" u="sng" dirty="0"/>
              <a:t>CEO</a:t>
            </a:r>
            <a:endParaRPr lang="en-US" sz="2000" dirty="0"/>
          </a:p>
          <a:p>
            <a:pPr lvl="1"/>
            <a:r>
              <a:rPr lang="en-US" sz="2000" dirty="0"/>
              <a:t>Requests for help from </a:t>
            </a:r>
            <a:r>
              <a:rPr lang="en-US" sz="2000" u="sng" dirty="0"/>
              <a:t>other standing committees</a:t>
            </a:r>
            <a:r>
              <a:rPr lang="en-US" sz="2000" dirty="0"/>
              <a:t> (Research or Education)</a:t>
            </a:r>
          </a:p>
          <a:p>
            <a:pPr lvl="1"/>
            <a:r>
              <a:rPr lang="en-US" sz="2000" dirty="0"/>
              <a:t>Requests for help from </a:t>
            </a:r>
            <a:r>
              <a:rPr lang="en-US" sz="2000" u="sng" dirty="0"/>
              <a:t>current study committees</a:t>
            </a:r>
            <a:endParaRPr lang="en-US" sz="2000" dirty="0"/>
          </a:p>
          <a:p>
            <a:pPr lvl="1"/>
            <a:r>
              <a:rPr lang="en-US" sz="2000" dirty="0"/>
              <a:t>Topics or initiatives that may be worthy of a </a:t>
            </a:r>
            <a:r>
              <a:rPr lang="en-US" sz="2000" u="sng" dirty="0"/>
              <a:t>new subcommittee</a:t>
            </a:r>
            <a:r>
              <a:rPr lang="en-US" sz="2000" dirty="0"/>
              <a:t> or</a:t>
            </a:r>
            <a:r>
              <a:rPr lang="en-US" sz="2000" u="sng" dirty="0"/>
              <a:t> study committee</a:t>
            </a:r>
            <a:endParaRPr lang="en-US" sz="2000" dirty="0"/>
          </a:p>
          <a:p>
            <a:pPr lvl="1"/>
            <a:r>
              <a:rPr lang="en-US" sz="2000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75287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Post Think Tank Process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400" i="1" dirty="0" smtClean="0"/>
              <a:t>Actual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5158" y="1600216"/>
            <a:ext cx="7726947" cy="4525963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Similar ideas were grouped into small “buckets”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Small buckets were grouped into bigger buckets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Buckets were prioritized by SWOT Team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Buckets with priorities were presented to CEO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CEO presented buckets to Board in July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err="1" smtClean="0"/>
              <a:t>LaVaughn</a:t>
            </a:r>
            <a:r>
              <a:rPr lang="en-US" sz="2800" dirty="0" smtClean="0"/>
              <a:t> will give you an update from the Board</a:t>
            </a:r>
            <a:endParaRPr lang="en-US" sz="2000" dirty="0"/>
          </a:p>
          <a:p>
            <a:pPr lvl="0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9390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7504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Strengths &amp; Opportunities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24003"/>
              </p:ext>
            </p:extLst>
          </p:nvPr>
        </p:nvGraphicFramePr>
        <p:xfrm>
          <a:off x="1" y="1149687"/>
          <a:ext cx="9143998" cy="5708312"/>
        </p:xfrm>
        <a:graphic>
          <a:graphicData uri="http://schemas.openxmlformats.org/drawingml/2006/table">
            <a:tbl>
              <a:tblPr/>
              <a:tblGrid>
                <a:gridCol w="1618938"/>
                <a:gridCol w="3162924"/>
                <a:gridCol w="232347"/>
                <a:gridCol w="202367"/>
                <a:gridCol w="322288"/>
                <a:gridCol w="217358"/>
                <a:gridCol w="382249"/>
                <a:gridCol w="337278"/>
                <a:gridCol w="247338"/>
                <a:gridCol w="322288"/>
                <a:gridCol w="397240"/>
                <a:gridCol w="277317"/>
                <a:gridCol w="262329"/>
                <a:gridCol w="337278"/>
                <a:gridCol w="397240"/>
                <a:gridCol w="427219"/>
              </a:tblGrid>
              <a:tr h="3146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COH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Engage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HPP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HERO-PHA Guide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E-Cig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Bus. Leader Survey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Wear-ables Survey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Phys. Inact.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Health-NEXT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Incentive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EEOC Comment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06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COMMITTEES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PAPERS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STUDIES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097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proposition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Economics, GDP; extensive, pervasive, supported by research (health, culture, engagement, performance); market acceptance of value across all key stakeholders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19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Evidence based 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Great science and research; validated best practices based on research base; strong evidence based process; more integrated data now assists in driving strategy, programs, services; greater credibility (communication has improved, more honed with research and wisdom)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Purpose driven industry 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Passion, collaborative, multi industry; shared purpose/passion; promotes collaboration (employers, providers, govt); coming together for best solutions (collective voice); growing technology driven collaboration; cross displinary (medical, technology, finance, government sustainability); greater growth, innovation and funding leads to more pronounced opportunities; solutions and innovation available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19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Recognized as effective and imperative business strategy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Opportunity to influence cost and change behavior and outcomes and reach various segments (community, workplace, individual); supports competitiveness of company as a whole; ability to reach employees (empower, educate, help employees); focus on $ that is a driver of the industry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06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Culture of health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Everyone wants health to be healthy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06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wellbeing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06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41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OPPORTUNITIES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Collaboration - Break down silos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Evaluate opportunities for collaboration between disciplines (psychology, org development, ergonomics), organizations and the community to impact public health; internal collaboration across HR/business functions (eg, org development, engagement, etc.); external collaboration to support employee sense of community, corporate responsibility, and public health; building healthy communities and employer cultures; 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097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Address whole person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Wellbeing is more personally meaningful and relevant; expanding the concept of well-being and of personal desire for purpose into employer and community-based health initiatives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14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 the way employer/employee gets care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Changing public health and partnering so we all see the need to work together; advocate for payers and employers to recognize and cover pre-morbidity services, align policies to cover well care (emotional and physical) not sick care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what leads to engagement in health/wellness and the contributions to resiliency, retention, performance, culture, cost, and overall personal, professional and organizational success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Demonstrate impact on employee engagement, satisfaction, social support, and performance; improved employee engagement - integration of consumer choice with meaningful improvement in health and outcomes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06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competitiveness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it assists us in selling EHM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 measurement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 VOI turnkey tools and a template/steps to a measure VOI; employers can more easily broaden the definition of measurement and tie to business case for leadership, out of HR realm; need data to connect to business strategy; take advantage of momentum to position EHM as a productivity tool, not just claims cost containment; broaden to absence management and holistic wellbeing, not just physical health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Consistent terminology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Pulls all multi-dimensions (non-physical elements, "unmentionables"); leverage Gallup wellbeing research; include communities and families; industry-wide definitions for "wellness", "leadership support"; define and develop common view of "culture of health" - can't afford it to be a "buzz term"; better define EHM (is it illness management, wellness promotion, whole population/just at-work, etc.)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097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Redefine the target - wellbeing, engagement, performance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 performance as key objective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14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Technology and data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Reaching/enabling people; data to be more contextual and predictive, including non-traditional data source (eg, social); technology enabled integration and collaboration - facilitation of the broadened health and productivity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29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7504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Strengths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71012"/>
              </p:ext>
            </p:extLst>
          </p:nvPr>
        </p:nvGraphicFramePr>
        <p:xfrm>
          <a:off x="0" y="1246376"/>
          <a:ext cx="9143999" cy="4643943"/>
        </p:xfrm>
        <a:graphic>
          <a:graphicData uri="http://schemas.openxmlformats.org/drawingml/2006/table">
            <a:tbl>
              <a:tblPr/>
              <a:tblGrid>
                <a:gridCol w="3095775"/>
                <a:gridCol w="6048224"/>
              </a:tblGrid>
              <a:tr h="623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 proposition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Economics, GDP; extensive, pervasive, supported by research (health, culture, engagement, performance); market acceptance of value across all key stakeholders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70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Evidence based 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Great science and research; validated best practices based on research base; strong evidence based process; more integrated data now assists in driving strategy, programs, services; greater credibility (communication has improved, more honed with research and wisdom)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31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Purpose driven industry 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Passion, collaborative, multi industry; shared purpose/passion; promotes collaboration (employers, providers,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); coming together for best solutions (collective voice); growing technology driven collaboration; cross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displinary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(medical, technology, finance, government sustainability); greater growth, innovation and funding leads to more pronounced opportunities; solutions and innovation available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70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Recognized as effective and imperative business strategy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Opportunity to influence cost and change behavior and outcomes and reach various segments (community, workplace, individual); supports competitiveness of company as a whole; ability to reach employees (empower, educate, help employees); focus on $ that is a driver of the industry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Culture of health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Everyone wants health to be healthy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wellbeing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12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7504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Opportunities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288672"/>
              </p:ext>
            </p:extLst>
          </p:nvPr>
        </p:nvGraphicFramePr>
        <p:xfrm>
          <a:off x="0" y="1149687"/>
          <a:ext cx="9143999" cy="4778137"/>
        </p:xfrm>
        <a:graphic>
          <a:graphicData uri="http://schemas.openxmlformats.org/drawingml/2006/table">
            <a:tbl>
              <a:tblPr/>
              <a:tblGrid>
                <a:gridCol w="3095775"/>
                <a:gridCol w="6048224"/>
              </a:tblGrid>
              <a:tr h="219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OPPORTUNITIES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Collaboration - Break down silos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Evaluate opportunities for collaboration between disciplines (psychology, org development, ergonomics), organizations and the community to impact public health; internal collaboration across HR/business functions (eg, org development, engagement, etc.); external collaboration to support employee sense of community, corporate responsibility, and public health; building healthy communities and employer cultures; 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Address whole person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Wellbeing is more personally meaningful and relevant; expanding the concept of well-being and of personal desire for purpose into employer and community-based health initiatives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 the way employer/employee gets care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Changing public health and partnering so we all see the need to work together; advocate for payers and employers to recognize and cover pre-morbidity services, align policies to cover well care (emotional and physical) not sick care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4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what leads to engagement in health/wellness and the contributions to resiliency, retention, performance, culture, cost, and overall personal, professional and organizational success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Demonstrate impact on employee engagement, satisfaction, social support, and performance; improved employee engagement - integration of consumer choice with meaningful improvement in health and outcomes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competitiveness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it assists us in selling EHM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 measurement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 VOI turnkey tools and a template/steps to a measure VOI; employers can more easily broaden the definition of measurement and tie to business case for leadership, out of HR realm; need data to connect to business strategy; take advantage of momentum to position EHM as a productivity tool, not just claims cost containment; broaden to absence management and holistic wellbeing, not just physical health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Consistent terminology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Pulls all multi-dimensions (non-physical elements, "unmentionables"); leverage Gallup wellbeing research; include communities and families; industry-wide definitions for "wellness", "leadership support"; define and develop common view of "culture of health" - can't afford it to be a "buzz term"; better define EHM (is it illness management, wellness promotion, whole population/just at-work, etc.)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8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Redefine the target - wellbeing, engagement, performance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 performance as key objective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Technology and data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Reaching/enabling people; data to be more contextual and predictive, including non-traditional data source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social); technology enabled integration and collaboration - facilitation of the broadened health and productivity</a:t>
                      </a:r>
                    </a:p>
                  </a:txBody>
                  <a:tcPr marL="5947" marR="5947" marT="59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9694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3745</Words>
  <Application>Microsoft Office PowerPoint</Application>
  <PresentationFormat>On-screen Show (4:3)</PresentationFormat>
  <Paragraphs>856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1_Office Theme</vt:lpstr>
      <vt:lpstr>Office Theme</vt:lpstr>
      <vt:lpstr>2_Office Theme</vt:lpstr>
      <vt:lpstr>PowerPoint Presentation</vt:lpstr>
      <vt:lpstr>Leadership Committee Purpose</vt:lpstr>
      <vt:lpstr>Leadership SWOT Team Members</vt:lpstr>
      <vt:lpstr>Discussion Questions: SWOT Analysis Feb. 2015 Think Tank Meeting</vt:lpstr>
      <vt:lpstr>Post Think Tank Process Original Plan</vt:lpstr>
      <vt:lpstr>Post Think Tank Process Actual</vt:lpstr>
      <vt:lpstr>Strengths &amp; Opportunities </vt:lpstr>
      <vt:lpstr>Strengths</vt:lpstr>
      <vt:lpstr>Opportunities </vt:lpstr>
      <vt:lpstr>Weaknesses &amp; Threats</vt:lpstr>
      <vt:lpstr>Weaknesses &amp; Threats</vt:lpstr>
      <vt:lpstr>Weaknesses &amp; Threats</vt:lpstr>
      <vt:lpstr>Grouped into 4 Buckets</vt:lpstr>
      <vt:lpstr>Weighted Buckets –  Importance x Impact</vt:lpstr>
      <vt:lpstr>Recommendations to HERO Board</vt:lpstr>
      <vt:lpstr>Board Strategic Planning  HERO Updated Vision &amp; Purpose</vt:lpstr>
      <vt:lpstr>HERO Strategic Objectives 2015-2017</vt:lpstr>
      <vt:lpstr>HERO Strategic Objectives (cont.) 2015-2017 </vt:lpstr>
      <vt:lpstr>Discussion on SWOT Analysis</vt:lpstr>
    </vt:vector>
  </TitlesOfParts>
  <Company>Plaid Hat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Baker</dc:creator>
  <cp:lastModifiedBy>Marlene Abels</cp:lastModifiedBy>
  <cp:revision>48</cp:revision>
  <cp:lastPrinted>2015-09-10T16:16:04Z</cp:lastPrinted>
  <dcterms:created xsi:type="dcterms:W3CDTF">2015-09-09T00:21:55Z</dcterms:created>
  <dcterms:modified xsi:type="dcterms:W3CDTF">2016-08-16T17:34:50Z</dcterms:modified>
</cp:coreProperties>
</file>