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7"/>
  </p:notesMasterIdLst>
  <p:sldIdLst>
    <p:sldId id="273" r:id="rId2"/>
    <p:sldId id="276" r:id="rId3"/>
    <p:sldId id="275" r:id="rId4"/>
    <p:sldId id="274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5DED"/>
    <a:srgbClr val="7E6FF0"/>
    <a:srgbClr val="5E8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/>
    <p:restoredTop sz="84696" autoAdjust="0"/>
  </p:normalViewPr>
  <p:slideViewPr>
    <p:cSldViewPr>
      <p:cViewPr varScale="1">
        <p:scale>
          <a:sx n="69" d="100"/>
          <a:sy n="69" d="100"/>
        </p:scale>
        <p:origin x="10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321DC-4615-4FAC-882F-41DB9E1D9FF1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99CA0-6779-4FC8-9CB9-1472A59A6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4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Although we’ve added to the size of the normative database, the Scores</a:t>
            </a:r>
            <a:r>
              <a:rPr lang="en-US" baseline="0" dirty="0" smtClean="0"/>
              <a:t> remain very stable over time.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51AB6-141A-D745-8367-1A1A3134E9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83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Although we’ve added to the size of the normative database, the Scores</a:t>
            </a:r>
            <a:r>
              <a:rPr lang="en-US" baseline="0" dirty="0" smtClean="0"/>
              <a:t> remain very stable over time.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51AB6-141A-D745-8367-1A1A3134E9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22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Although we’ve added to the size of the normative database, the Scores</a:t>
            </a:r>
            <a:r>
              <a:rPr lang="en-US" baseline="0" dirty="0" smtClean="0"/>
              <a:t> remain very stable over time.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51AB6-141A-D745-8367-1A1A3134E9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04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Although we’ve added to the size of the normative database, the Scores</a:t>
            </a:r>
            <a:r>
              <a:rPr lang="en-US" baseline="0" dirty="0" smtClean="0"/>
              <a:t> remain very stable over time.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51AB6-141A-D745-8367-1A1A3134E9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7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3600"/>
            <a:ext cx="7543799" cy="219151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workplaces positively influence the health and well-being of employees, their families and communities © Health Enhancement Research Organization. All Rights Reserved. </a:t>
            </a:r>
            <a:endParaRPr lang="en-US" sz="7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8178-8DB7-4500-BBB9-B185F1C4A47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89" y="283076"/>
            <a:ext cx="1821031" cy="182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695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workplaces positively influence the health and well-being of employees, their families and communities © Health Enhancement Research Organization.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8178-8DB7-4500-BBB9-B185F1C4A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4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workplaces positively influence the health and well-being of employees, their families and communities © Health Enhancement Research Organization.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8178-8DB7-4500-BBB9-B185F1C4A47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200" y="5411733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211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All workplaces positively influence the health and well-being of employees, their families and communities</a:t>
            </a:r>
          </a:p>
          <a:p>
            <a:r>
              <a:rPr lang="en-US" sz="700" dirty="0" smtClean="0"/>
              <a:t>© Health Enhancement Research Organization. All Rights Reserved.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8178-8DB7-4500-BBB9-B185F1C4A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4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workplaces positively influence the health and well-being of employees, their families and communities © Health Enhancement Research Organization.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8178-8DB7-4500-BBB9-B185F1C4A47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470981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57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workplaces positively influence the health and well-being of employees, their families and communities © Health Enhancement Research Organization. All Rights Reserved.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8178-8DB7-4500-BBB9-B185F1C4A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9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workplaces positively influence the health and well-being of employees, their families and communities © Health Enhancement Research Organization. All Rights Reserved.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8178-8DB7-4500-BBB9-B185F1C4A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workplaces positively influence the health and well-being of employees, their families and communities © Health Enhancement Research Organization. All Rights Reserved.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8178-8DB7-4500-BBB9-B185F1C4A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1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All workplaces positively influence the health and well-being of employees, their families and communities © Health Enhancement Research Organization. All Rights Reserved.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8178-8DB7-4500-BBB9-B185F1C4A47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470981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1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All workplaces positively influence the health and well-being of employees, their families and communities © Health Enhancement Research Organization. All Rights Reserved.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718178-8DB7-4500-BBB9-B185F1C4A47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343" y="5697786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064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1">
              <a:lumMod val="9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workplaces positively influence the health and well-being of employees, their families and communities © Health Enhancement Research Organization. All Rights Reserved.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8178-8DB7-4500-BBB9-B185F1C4A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5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0807" y="6446837"/>
            <a:ext cx="66023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i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All workplaces positively influence the health and well-being of employees, their families and communities © Health Enhancement Research Organization.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B718178-8DB7-4500-BBB9-B185F1C4A47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470981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177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HERO Strategic Goals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sz="4000" dirty="0" smtClean="0">
                <a:solidFill>
                  <a:srgbClr val="000000"/>
                </a:solidFill>
              </a:rPr>
              <a:t>HERO BOARD Review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8178-8DB7-4500-BBB9-B185F1C4A478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900" dirty="0"/>
              <a:t>All workplaces positively influence the health and well-being of employees, their families and communities </a:t>
            </a:r>
          </a:p>
          <a:p>
            <a:r>
              <a:rPr lang="en-US" dirty="0"/>
              <a:t>© Health Enhancement Research Organization. All Rights Reserved.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1" y="2057400"/>
            <a:ext cx="7299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dirty="0" smtClean="0"/>
              <a:t>HERO Vision: </a:t>
            </a:r>
            <a:r>
              <a:rPr lang="en-US" u="sng" dirty="0" smtClean="0"/>
              <a:t>All</a:t>
            </a:r>
            <a:r>
              <a:rPr lang="en-US" dirty="0" smtClean="0"/>
              <a:t> employers will positively influence the health and </a:t>
            </a:r>
            <a:r>
              <a:rPr lang="en-US" u="sng" dirty="0" smtClean="0"/>
              <a:t>well-being</a:t>
            </a:r>
            <a:r>
              <a:rPr lang="en-US" dirty="0" smtClean="0"/>
              <a:t> of </a:t>
            </a:r>
            <a:r>
              <a:rPr lang="en-US" u="sng" dirty="0" smtClean="0"/>
              <a:t>employees</a:t>
            </a:r>
            <a:r>
              <a:rPr lang="en-US" dirty="0" smtClean="0"/>
              <a:t>, </a:t>
            </a:r>
            <a:r>
              <a:rPr lang="en-US" u="sng" dirty="0" smtClean="0"/>
              <a:t>families</a:t>
            </a:r>
            <a:r>
              <a:rPr lang="en-US" dirty="0" smtClean="0"/>
              <a:t>, and </a:t>
            </a:r>
            <a:r>
              <a:rPr lang="en-US" u="sng" dirty="0" smtClean="0"/>
              <a:t>communities</a:t>
            </a:r>
          </a:p>
          <a:p>
            <a:pPr>
              <a:buClr>
                <a:schemeClr val="accent1"/>
              </a:buClr>
            </a:pPr>
            <a:r>
              <a:rPr lang="en-US" sz="2800" dirty="0" smtClean="0"/>
              <a:t>1. Increase employer use of evidence-based best practices as measured by the HERO Scorecard.</a:t>
            </a:r>
          </a:p>
          <a:p>
            <a:pPr>
              <a:buClr>
                <a:schemeClr val="accent1"/>
              </a:buClr>
            </a:pPr>
            <a:r>
              <a:rPr lang="en-US" sz="2800" dirty="0" smtClean="0"/>
              <a:t>Focus: Increased HERO Scorecard scores in:</a:t>
            </a:r>
          </a:p>
          <a:p>
            <a:pPr marL="742950" lvl="1" indent="-285750">
              <a:buClr>
                <a:schemeClr val="accent1"/>
              </a:buClr>
              <a:buFont typeface="Wingdings" charset="2"/>
              <a:buChar char="§"/>
            </a:pPr>
            <a:r>
              <a:rPr lang="en-US" sz="2800" dirty="0" smtClean="0"/>
              <a:t>Organizational and Cultural Support</a:t>
            </a:r>
          </a:p>
          <a:p>
            <a:pPr marL="742950" lvl="1" indent="-285750">
              <a:buClr>
                <a:schemeClr val="accent1"/>
              </a:buClr>
              <a:buFont typeface="Wingdings" charset="2"/>
              <a:buChar char="§"/>
            </a:pPr>
            <a:r>
              <a:rPr lang="en-US" sz="2800" dirty="0" smtClean="0"/>
              <a:t>Strategic Planning</a:t>
            </a:r>
          </a:p>
          <a:p>
            <a:pPr marL="742950" lvl="1" indent="-285750">
              <a:buClr>
                <a:schemeClr val="accent1"/>
              </a:buClr>
              <a:buFont typeface="Wingdings" charset="2"/>
              <a:buChar char="§"/>
            </a:pPr>
            <a:r>
              <a:rPr lang="en-US" sz="2800" dirty="0" smtClean="0"/>
              <a:t>Participation</a:t>
            </a:r>
          </a:p>
          <a:p>
            <a:pPr marL="742950" lvl="1" indent="-285750">
              <a:buClr>
                <a:schemeClr val="accent1"/>
              </a:buClr>
              <a:buFont typeface="Wingdings" charset="2"/>
              <a:buChar char="§"/>
            </a:pPr>
            <a:r>
              <a:rPr lang="en-US" sz="2800" dirty="0" smtClean="0"/>
              <a:t>Measurement and evaluation</a:t>
            </a:r>
          </a:p>
          <a:p>
            <a:pPr marL="742950" lvl="1" indent="-285750">
              <a:buClr>
                <a:schemeClr val="accent1"/>
              </a:buClr>
              <a:buFont typeface="Wingdings" charset="2"/>
              <a:buChar char="§"/>
            </a:pPr>
            <a:r>
              <a:rPr lang="en-US" sz="2800" dirty="0" smtClean="0"/>
              <a:t>Family offerings</a:t>
            </a:r>
          </a:p>
          <a:p>
            <a:pPr lvl="1">
              <a:buClr>
                <a:schemeClr val="accent1"/>
              </a:buClr>
            </a:pP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99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HERO Strategic Goals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sz="4000" dirty="0" smtClean="0">
                <a:solidFill>
                  <a:srgbClr val="000000"/>
                </a:solidFill>
              </a:rPr>
              <a:t>Board Review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8178-8DB7-4500-BBB9-B185F1C4A478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900" dirty="0"/>
              <a:t>All workplaces positively influence the health and well-being of employees, their families and communities </a:t>
            </a:r>
          </a:p>
          <a:p>
            <a:r>
              <a:rPr lang="en-US" dirty="0"/>
              <a:t>© Health Enhancement Research Organization. All Rights Reserved.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1" y="2057400"/>
            <a:ext cx="72999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dirty="0" smtClean="0"/>
              <a:t>HERO Vision: </a:t>
            </a:r>
            <a:r>
              <a:rPr lang="en-US" u="sng" dirty="0" smtClean="0"/>
              <a:t>All</a:t>
            </a:r>
            <a:r>
              <a:rPr lang="en-US" dirty="0" smtClean="0"/>
              <a:t> employers will positively influence the health and </a:t>
            </a:r>
            <a:r>
              <a:rPr lang="en-US" u="sng" dirty="0" smtClean="0"/>
              <a:t>well-being</a:t>
            </a:r>
            <a:r>
              <a:rPr lang="en-US" dirty="0" smtClean="0"/>
              <a:t> of </a:t>
            </a:r>
            <a:r>
              <a:rPr lang="en-US" u="sng" dirty="0" smtClean="0"/>
              <a:t>employees</a:t>
            </a:r>
            <a:r>
              <a:rPr lang="en-US" dirty="0" smtClean="0"/>
              <a:t>, </a:t>
            </a:r>
            <a:r>
              <a:rPr lang="en-US" u="sng" dirty="0" smtClean="0"/>
              <a:t>families</a:t>
            </a:r>
            <a:r>
              <a:rPr lang="en-US" dirty="0" smtClean="0"/>
              <a:t>, and </a:t>
            </a:r>
            <a:r>
              <a:rPr lang="en-US" u="sng" dirty="0" smtClean="0"/>
              <a:t>communities</a:t>
            </a:r>
          </a:p>
          <a:p>
            <a:pPr>
              <a:buClr>
                <a:schemeClr val="accent1"/>
              </a:buClr>
            </a:pPr>
            <a:r>
              <a:rPr lang="en-US" sz="2800" dirty="0" smtClean="0"/>
              <a:t>2. Create, adapt and/or adopt a measure(s) for employee well-being.</a:t>
            </a:r>
          </a:p>
          <a:p>
            <a:pPr>
              <a:buClr>
                <a:schemeClr val="accent1"/>
              </a:buClr>
            </a:pPr>
            <a:r>
              <a:rPr lang="en-US" sz="2800" dirty="0" smtClean="0"/>
              <a:t>3. Create, adapt and/or adopt a measure(s) for employers positively impacting community well-being.</a:t>
            </a:r>
          </a:p>
          <a:p>
            <a:pPr>
              <a:buClr>
                <a:schemeClr val="accent1"/>
              </a:buClr>
            </a:pPr>
            <a:r>
              <a:rPr lang="en-US" sz="2800" dirty="0" smtClean="0"/>
              <a:t>4. Create, adapt and/or adopt an employee level survey of well-being and culture of health.</a:t>
            </a:r>
          </a:p>
          <a:p>
            <a:pPr>
              <a:buClr>
                <a:schemeClr val="accent1"/>
              </a:buClr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809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HERO Scorecard Trends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sz="4000" dirty="0" smtClean="0">
                <a:solidFill>
                  <a:srgbClr val="000000"/>
                </a:solidFill>
              </a:rPr>
              <a:t>Tracking Specific Measures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8178-8DB7-4500-BBB9-B185F1C4A478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900" dirty="0"/>
              <a:t>All workplaces positively influence the health and well-being of employees, their families and communities </a:t>
            </a:r>
          </a:p>
          <a:p>
            <a:r>
              <a:rPr lang="en-US" dirty="0"/>
              <a:t>© Health Enhancement Research Organization. All Rights Reserved.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982707"/>
              </p:ext>
            </p:extLst>
          </p:nvPr>
        </p:nvGraphicFramePr>
        <p:xfrm>
          <a:off x="830676" y="1920146"/>
          <a:ext cx="7536086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8069"/>
                <a:gridCol w="735834"/>
                <a:gridCol w="735834"/>
                <a:gridCol w="735834"/>
                <a:gridCol w="858472"/>
                <a:gridCol w="682881"/>
                <a:gridCol w="89916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Jan 2015 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March 2015 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June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2015 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Sept 2015 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Dec 2015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March 2016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Number of Organizations*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148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209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291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359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396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480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Key components of program are offered to spouses/domestic partners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69%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69%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71%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69%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70%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70%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Key components of program are offered to dependents other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than spouses or dependent partners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38%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43%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44%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47%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Report significant improvement in health has been demonstrated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15%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16%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13%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2960" y="5801332"/>
            <a:ext cx="6789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</a:t>
            </a:r>
            <a:r>
              <a:rPr lang="en-US" sz="1200" dirty="0" smtClean="0"/>
              <a:t>Based on quarterly HERO Scorecard Benchmark Reports, number of responses to specific questions varies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" y="5035146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While overall and domain scores are relatively stable, prevalence of specific practices appear to be more sensitive.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13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HERO Scorecard Trends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sz="4000" dirty="0" smtClean="0">
                <a:solidFill>
                  <a:srgbClr val="000000"/>
                </a:solidFill>
              </a:rPr>
              <a:t>Overall and by Domain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8178-8DB7-4500-BBB9-B185F1C4A478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900" dirty="0"/>
              <a:t>All workplaces positively influence the health and well-being of employees, their families and communities </a:t>
            </a:r>
          </a:p>
          <a:p>
            <a:r>
              <a:rPr lang="en-US" dirty="0"/>
              <a:t>© Health Enhancement Research Organization. All Rights Reserved.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364358"/>
              </p:ext>
            </p:extLst>
          </p:nvPr>
        </p:nvGraphicFramePr>
        <p:xfrm>
          <a:off x="830676" y="1920146"/>
          <a:ext cx="7536087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124"/>
                <a:gridCol w="685800"/>
                <a:gridCol w="762000"/>
                <a:gridCol w="685800"/>
                <a:gridCol w="762000"/>
                <a:gridCol w="762000"/>
                <a:gridCol w="838200"/>
                <a:gridCol w="89916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Jan 2015 Score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March 2015 Score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June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2015 Score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Sept 2015 Score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Dec 2015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March 2016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Max</a:t>
                      </a: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Possible Score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Number of Organizations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148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209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291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359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396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480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Overall Best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Practice Score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Strategic Planning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Org’l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&amp; Cultural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Support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Programs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Program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Integration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Participation Strategies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Measurement &amp; Evaluation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2960" y="5971401"/>
            <a:ext cx="3665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Based </a:t>
            </a:r>
            <a:r>
              <a:rPr lang="en-US" sz="1200" dirty="0" smtClean="0"/>
              <a:t>on quarterly HERO Scorecard Benchmark Reports</a:t>
            </a:r>
          </a:p>
        </p:txBody>
      </p:sp>
    </p:spTree>
    <p:extLst>
      <p:ext uri="{BB962C8B-B14F-4D97-AF65-F5344CB8AC3E}">
        <p14:creationId xmlns:p14="http://schemas.microsoft.com/office/powerpoint/2010/main" val="105014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HERO’s “</a:t>
            </a:r>
            <a:r>
              <a:rPr lang="en-US" dirty="0" err="1" smtClean="0"/>
              <a:t>Hoshin</a:t>
            </a:r>
            <a:r>
              <a:rPr lang="en-US" dirty="0" smtClean="0"/>
              <a:t>” Stretch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44" y="1486959"/>
            <a:ext cx="7543801" cy="402336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HERO and HERO members are featured on the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Dec. 2020 cover of Time Magazine</a:t>
            </a:r>
            <a:r>
              <a:rPr lang="en-US" dirty="0" smtClean="0"/>
              <a:t>!</a:t>
            </a:r>
            <a:endParaRPr lang="en-US" dirty="0"/>
          </a:p>
          <a:p>
            <a:r>
              <a:rPr lang="en-US" dirty="0" smtClean="0"/>
              <a:t>What is the short title of the Feature?</a:t>
            </a:r>
          </a:p>
          <a:p>
            <a:r>
              <a:rPr lang="en-US" dirty="0" smtClean="0"/>
              <a:t>Add a subtitle if needed.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workplaces positively influence the health and well-being of employees, their families and communities</a:t>
            </a:r>
          </a:p>
          <a:p>
            <a:r>
              <a:rPr lang="en-US" sz="700" smtClean="0"/>
              <a:t>© Health Enhancement Research Organization. All Rights Reserved.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8178-8DB7-4500-BBB9-B185F1C4A478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 descr="https://timedotcom.files.wordpress.com/2015/02/baby-final.jpg?quality=75&amp;strip=color&amp;w=2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484" y="2209800"/>
            <a:ext cx="266700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dn2.theweek.co.uk/sites/theweek/files/styles/16x9_710/public/time-breastfeeding.jpg?itok=8OUlgjN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23417"/>
            <a:ext cx="3810000" cy="214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3.gstatic.com/images?q=tbn:ANd9GcQCVwsj8JW1XJvzvRRETwCEMbRodaPMay-mNlZq7CViXrxrcy3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469" y="3807079"/>
            <a:ext cx="18669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76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1">
      <a:dk1>
        <a:sysClr val="windowText" lastClr="000000"/>
      </a:dk1>
      <a:lt1>
        <a:sysClr val="window" lastClr="FFFFFF"/>
      </a:lt1>
      <a:dk2>
        <a:srgbClr val="365069"/>
      </a:dk2>
      <a:lt2>
        <a:srgbClr val="F2F2F2"/>
      </a:lt2>
      <a:accent1>
        <a:srgbClr val="365069"/>
      </a:accent1>
      <a:accent2>
        <a:srgbClr val="5E8AB4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680</TotalTime>
  <Words>610</Words>
  <Application>Microsoft Office PowerPoint</Application>
  <PresentationFormat>On-screen Show (4:3)</PresentationFormat>
  <Paragraphs>155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Times New Roman</vt:lpstr>
      <vt:lpstr>Wingdings</vt:lpstr>
      <vt:lpstr>Retrospect</vt:lpstr>
      <vt:lpstr>HERO Strategic Goals HERO BOARD Review</vt:lpstr>
      <vt:lpstr>HERO Strategic Goals Board Review</vt:lpstr>
      <vt:lpstr>HERO Scorecard Trends  Tracking Specific Measures</vt:lpstr>
      <vt:lpstr>HERO Scorecard Trends  Overall and by Domain</vt:lpstr>
      <vt:lpstr>HERO’s “Hoshin” Stretch Goal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Enhancement Research Organization</dc:title>
  <dc:creator>HERO_4</dc:creator>
  <cp:lastModifiedBy>Paul Terry</cp:lastModifiedBy>
  <cp:revision>72</cp:revision>
  <dcterms:created xsi:type="dcterms:W3CDTF">2015-10-05T18:53:30Z</dcterms:created>
  <dcterms:modified xsi:type="dcterms:W3CDTF">2016-08-05T16:54:25Z</dcterms:modified>
</cp:coreProperties>
</file>