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4"/>
  </p:notesMasterIdLst>
  <p:sldIdLst>
    <p:sldId id="262" r:id="rId5"/>
    <p:sldId id="256" r:id="rId6"/>
    <p:sldId id="257" r:id="rId7"/>
    <p:sldId id="258" r:id="rId8"/>
    <p:sldId id="259" r:id="rId9"/>
    <p:sldId id="260" r:id="rId10"/>
    <p:sldId id="261" r:id="rId11"/>
    <p:sldId id="263" r:id="rId12"/>
    <p:sldId id="264"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ll A Hamilton" initials="JAH" lastIdx="7" clrIdx="0">
    <p:extLst>
      <p:ext uri="{19B8F6BF-5375-455C-9EA6-DF929625EA0E}">
        <p15:presenceInfo xmlns:p15="http://schemas.microsoft.com/office/powerpoint/2012/main" userId="S::Jill.Hamilton@hennepin.us::2fbc6594-229d-43e0-aa0a-ccb165865605" providerId="AD"/>
      </p:ext>
    </p:extLst>
  </p:cmAuthor>
  <p:cmAuthor id="2" name="Emily Wolfe" initials="EW" lastIdx="7" clrIdx="1">
    <p:extLst>
      <p:ext uri="{19B8F6BF-5375-455C-9EA6-DF929625EA0E}">
        <p15:presenceInfo xmlns:p15="http://schemas.microsoft.com/office/powerpoint/2012/main" userId="S::emily.wolfe@hero-health.org::42e0183e-ec4d-4560-9821-83e86088673e" providerId="AD"/>
      </p:ext>
    </p:extLst>
  </p:cmAuthor>
  <p:cmAuthor id="3" name="Emma Kroll" initials="EK" lastIdx="4" clrIdx="2">
    <p:extLst>
      <p:ext uri="{19B8F6BF-5375-455C-9EA6-DF929625EA0E}">
        <p15:presenceInfo xmlns:p15="http://schemas.microsoft.com/office/powerpoint/2012/main" userId="S::ejkrol17@stlawu.edu::d3d88d38-d087-4a18-b663-9f41059c8afb" providerId="AD"/>
      </p:ext>
    </p:extLst>
  </p:cmAuthor>
  <p:cmAuthor id="4" name="Karen Moseley" initials="KM" lastIdx="7" clrIdx="3">
    <p:extLst>
      <p:ext uri="{19B8F6BF-5375-455C-9EA6-DF929625EA0E}">
        <p15:presenceInfo xmlns:p15="http://schemas.microsoft.com/office/powerpoint/2012/main" userId="4c0d162a2584c7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F68"/>
    <a:srgbClr val="BEB1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99"/>
    <p:restoredTop sz="94694"/>
  </p:normalViewPr>
  <p:slideViewPr>
    <p:cSldViewPr snapToGrid="0" snapToObjects="1">
      <p:cViewPr varScale="1">
        <p:scale>
          <a:sx n="55" d="100"/>
          <a:sy n="55" d="100"/>
        </p:scale>
        <p:origin x="36" y="16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3406B-777A-3346-8E2B-22C1F33A2317}" type="datetimeFigureOut">
              <a:rPr lang="en-US" smtClean="0"/>
              <a:t>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E45A48-0297-4B48-9F6F-10CE4034638F}" type="slidenum">
              <a:rPr lang="en-US" smtClean="0"/>
              <a:t>‹#›</a:t>
            </a:fld>
            <a:endParaRPr lang="en-US"/>
          </a:p>
        </p:txBody>
      </p:sp>
    </p:spTree>
    <p:extLst>
      <p:ext uri="{BB962C8B-B14F-4D97-AF65-F5344CB8AC3E}">
        <p14:creationId xmlns:p14="http://schemas.microsoft.com/office/powerpoint/2010/main" val="3819798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E45A48-0297-4B48-9F6F-10CE4034638F}" type="slidenum">
              <a:rPr lang="en-US" smtClean="0"/>
              <a:t>2</a:t>
            </a:fld>
            <a:endParaRPr lang="en-US"/>
          </a:p>
        </p:txBody>
      </p:sp>
    </p:spTree>
    <p:extLst>
      <p:ext uri="{BB962C8B-B14F-4D97-AF65-F5344CB8AC3E}">
        <p14:creationId xmlns:p14="http://schemas.microsoft.com/office/powerpoint/2010/main" val="1410140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B719CA4-ED19-F749-A8D6-8C004C37D658}" type="datetimeFigureOut">
              <a:rPr lang="en-US" smtClean="0"/>
              <a:t>1/6/2021</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82B6D86A-897D-7B44-9855-313E0ED7CCDB}"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32229943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19CA4-ED19-F749-A8D6-8C004C37D658}"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103700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19CA4-ED19-F749-A8D6-8C004C37D658}"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2347462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719CA4-ED19-F749-A8D6-8C004C37D658}" type="datetimeFigureOut">
              <a:rPr lang="en-US" smtClean="0"/>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2565759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B719CA4-ED19-F749-A8D6-8C004C37D658}" type="datetimeFigureOut">
              <a:rPr lang="en-US" smtClean="0"/>
              <a:t>1/6/2021</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82B6D86A-897D-7B44-9855-313E0ED7CCDB}"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6153393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719CA4-ED19-F749-A8D6-8C004C37D658}" type="datetimeFigureOut">
              <a:rPr lang="en-US" smtClean="0"/>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3702339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719CA4-ED19-F749-A8D6-8C004C37D658}" type="datetimeFigureOut">
              <a:rPr lang="en-US" smtClean="0"/>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89432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719CA4-ED19-F749-A8D6-8C004C37D658}" type="datetimeFigureOut">
              <a:rPr lang="en-US" smtClean="0"/>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324670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19CA4-ED19-F749-A8D6-8C004C37D658}" type="datetimeFigureOut">
              <a:rPr lang="en-US" smtClean="0"/>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B6D86A-897D-7B44-9855-313E0ED7CCDB}" type="slidenum">
              <a:rPr lang="en-US" smtClean="0"/>
              <a:t>‹#›</a:t>
            </a:fld>
            <a:endParaRPr lang="en-US"/>
          </a:p>
        </p:txBody>
      </p:sp>
    </p:spTree>
    <p:extLst>
      <p:ext uri="{BB962C8B-B14F-4D97-AF65-F5344CB8AC3E}">
        <p14:creationId xmlns:p14="http://schemas.microsoft.com/office/powerpoint/2010/main" val="81571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B719CA4-ED19-F749-A8D6-8C004C37D658}" type="datetimeFigureOut">
              <a:rPr lang="en-US" smtClean="0"/>
              <a:t>1/6/2021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2B6D86A-897D-7B44-9855-313E0ED7CCD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275357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B719CA4-ED19-F749-A8D6-8C004C37D658}" type="datetimeFigureOut">
              <a:rPr lang="en-US" smtClean="0"/>
              <a:t>1/6/2021</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82B6D86A-897D-7B44-9855-313E0ED7CCDB}"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08854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0B719CA4-ED19-F749-A8D6-8C004C37D658}" type="datetimeFigureOut">
              <a:rPr lang="en-US" smtClean="0"/>
              <a:t>1/6/2021</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82B6D86A-897D-7B44-9855-313E0ED7CCDB}"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528660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hero-health.org/membership/committees/"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hero-health.org/membership/committees/" TargetMode="Externa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hyperlink" Target="https://hero-health.org/membership/committees/"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hyperlink" Target="https://hero-health.org/membership/committee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hyperlink" Target="https://hero-health.org/membership/committees/"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hyperlink" Target="https://hero-health.org/membership/committee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hyperlink" Target="https://hero-health.org/membership/committee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hero-health.org/membership/committees/"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hero-health.org/membership/committees/" TargetMode="External"/><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EF6B01-7778-524B-AA79-26E930660E0C}"/>
              </a:ext>
            </a:extLst>
          </p:cNvPr>
          <p:cNvSpPr>
            <a:spLocks noGrp="1"/>
          </p:cNvSpPr>
          <p:nvPr>
            <p:ph type="title"/>
          </p:nvPr>
        </p:nvSpPr>
        <p:spPr/>
        <p:txBody>
          <a:bodyPr>
            <a:normAutofit/>
          </a:bodyPr>
          <a:lstStyle/>
          <a:p>
            <a:r>
              <a:rPr lang="en-US" sz="4800" b="1" dirty="0">
                <a:solidFill>
                  <a:srgbClr val="BEB171"/>
                </a:solidFill>
                <a:latin typeface="Arial Nova" panose="020B0504020202020204" pitchFamily="34" charset="0"/>
              </a:rPr>
              <a:t>EMPLOYEE MENTAL HEALTH AND WELL-BEING:</a:t>
            </a:r>
            <a:br>
              <a:rPr lang="en-US" sz="4800" b="1" dirty="0">
                <a:solidFill>
                  <a:srgbClr val="BEB171"/>
                </a:solidFill>
                <a:latin typeface="Arial Nova" panose="020B0504020202020204" pitchFamily="34" charset="0"/>
              </a:rPr>
            </a:br>
            <a:r>
              <a:rPr lang="en-US" sz="4800" b="1" dirty="0">
                <a:solidFill>
                  <a:srgbClr val="BEB171"/>
                </a:solidFill>
                <a:latin typeface="Arial Nova" panose="020B0504020202020204" pitchFamily="34" charset="0"/>
              </a:rPr>
              <a:t>EMERGING BEST PRACTICES AND CASE STUDY EXAMPLES</a:t>
            </a:r>
          </a:p>
        </p:txBody>
      </p:sp>
      <p:sp>
        <p:nvSpPr>
          <p:cNvPr id="3" name="Text Placeholder 2">
            <a:extLst>
              <a:ext uri="{FF2B5EF4-FFF2-40B4-BE49-F238E27FC236}">
                <a16:creationId xmlns:a16="http://schemas.microsoft.com/office/drawing/2014/main" id="{D98AAE29-3832-5F45-BACC-A0CBE5B1F34B}"/>
              </a:ext>
            </a:extLst>
          </p:cNvPr>
          <p:cNvSpPr>
            <a:spLocks noGrp="1"/>
          </p:cNvSpPr>
          <p:nvPr>
            <p:ph type="body" idx="1"/>
          </p:nvPr>
        </p:nvSpPr>
        <p:spPr>
          <a:xfrm>
            <a:off x="765025" y="4289900"/>
            <a:ext cx="9612971" cy="1143324"/>
          </a:xfrm>
        </p:spPr>
        <p:txBody>
          <a:bodyPr>
            <a:normAutofit/>
          </a:bodyPr>
          <a:lstStyle/>
          <a:p>
            <a:r>
              <a:rPr lang="en-US" sz="2000" dirty="0">
                <a:solidFill>
                  <a:schemeClr val="tx1"/>
                </a:solidFill>
                <a:latin typeface="Arial Nova" panose="020B0504020202020204" pitchFamily="34" charset="0"/>
              </a:rPr>
              <a:t>Development of this content was led by HERO staff and members of the Workplace Performance Study Committee’s Mental Health and Well-being Workgroup. The full report can be found at </a:t>
            </a:r>
            <a:r>
              <a:rPr lang="en-US" sz="2000" dirty="0">
                <a:solidFill>
                  <a:schemeClr val="tx1"/>
                </a:solidFill>
                <a:latin typeface="Arial Nova" panose="020B0504020202020204" pitchFamily="34" charset="0"/>
                <a:hlinkClick r:id="rId2"/>
              </a:rPr>
              <a:t>https://hero-health.org/membership/committees/</a:t>
            </a:r>
            <a:endParaRPr lang="en-US" sz="2000" dirty="0">
              <a:solidFill>
                <a:schemeClr val="tx1"/>
              </a:solidFill>
              <a:latin typeface="Arial Nova" panose="020B0504020202020204" pitchFamily="34" charset="0"/>
            </a:endParaRPr>
          </a:p>
        </p:txBody>
      </p:sp>
      <p:pic>
        <p:nvPicPr>
          <p:cNvPr id="6" name="Picture 5" descr="Icon&#10;&#10;Description automatically generated">
            <a:extLst>
              <a:ext uri="{FF2B5EF4-FFF2-40B4-BE49-F238E27FC236}">
                <a16:creationId xmlns:a16="http://schemas.microsoft.com/office/drawing/2014/main" id="{020993B8-D4A4-FD4C-BEC1-6026A70F0B22}"/>
              </a:ext>
            </a:extLst>
          </p:cNvPr>
          <p:cNvPicPr>
            <a:picLocks noChangeAspect="1"/>
          </p:cNvPicPr>
          <p:nvPr/>
        </p:nvPicPr>
        <p:blipFill>
          <a:blip r:embed="rId3"/>
          <a:stretch>
            <a:fillRect/>
          </a:stretch>
        </p:blipFill>
        <p:spPr>
          <a:xfrm>
            <a:off x="290004" y="5208561"/>
            <a:ext cx="1524000" cy="1409700"/>
          </a:xfrm>
          <a:prstGeom prst="rect">
            <a:avLst/>
          </a:prstGeom>
        </p:spPr>
      </p:pic>
    </p:spTree>
    <p:extLst>
      <p:ext uri="{BB962C8B-B14F-4D97-AF65-F5344CB8AC3E}">
        <p14:creationId xmlns:p14="http://schemas.microsoft.com/office/powerpoint/2010/main" val="3024428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5ABA-C11F-F447-A9F5-61A909CD9878}"/>
              </a:ext>
            </a:extLst>
          </p:cNvPr>
          <p:cNvSpPr>
            <a:spLocks noGrp="1"/>
          </p:cNvSpPr>
          <p:nvPr>
            <p:ph type="ctrTitle"/>
          </p:nvPr>
        </p:nvSpPr>
        <p:spPr>
          <a:xfrm>
            <a:off x="2679906" y="1310764"/>
            <a:ext cx="1173480" cy="1234920"/>
          </a:xfrm>
          <a:noFill/>
        </p:spPr>
        <p:txBody>
          <a:bodyPr/>
          <a:lstStyle/>
          <a:p>
            <a:r>
              <a:rPr lang="en-US" sz="8000" b="1" dirty="0">
                <a:solidFill>
                  <a:srgbClr val="BEB171"/>
                </a:solidFill>
                <a:latin typeface="Arial Nova" panose="020F0502020204030204" pitchFamily="34" charset="0"/>
              </a:rPr>
              <a:t>1</a:t>
            </a:r>
          </a:p>
        </p:txBody>
      </p:sp>
      <p:pic>
        <p:nvPicPr>
          <p:cNvPr id="5" name="Picture 4">
            <a:extLst>
              <a:ext uri="{FF2B5EF4-FFF2-40B4-BE49-F238E27FC236}">
                <a16:creationId xmlns:a16="http://schemas.microsoft.com/office/drawing/2014/main" id="{F630FF93-6DE8-4E4D-8942-521A04AC419F}"/>
              </a:ext>
            </a:extLst>
          </p:cNvPr>
          <p:cNvPicPr>
            <a:picLocks noChangeAspect="1"/>
          </p:cNvPicPr>
          <p:nvPr/>
        </p:nvPicPr>
        <p:blipFill>
          <a:blip r:embed="rId3"/>
          <a:stretch>
            <a:fillRect/>
          </a:stretch>
        </p:blipFill>
        <p:spPr>
          <a:xfrm>
            <a:off x="1225484" y="1152940"/>
            <a:ext cx="1582872" cy="1550568"/>
          </a:xfrm>
          <a:prstGeom prst="rect">
            <a:avLst/>
          </a:prstGeom>
        </p:spPr>
      </p:pic>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3623310" y="1451170"/>
            <a:ext cx="6903720" cy="954107"/>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dirty="0">
                <a:solidFill>
                  <a:srgbClr val="344F68"/>
                </a:solidFill>
                <a:latin typeface="Arial Nova" panose="020B0504020202020204" pitchFamily="34" charset="0"/>
              </a:rPr>
              <a:t>Raise Awareness About the Importance of Mental Health and Well-being</a:t>
            </a:r>
          </a:p>
        </p:txBody>
      </p:sp>
      <p:sp>
        <p:nvSpPr>
          <p:cNvPr id="3" name="TextBox 2">
            <a:extLst>
              <a:ext uri="{FF2B5EF4-FFF2-40B4-BE49-F238E27FC236}">
                <a16:creationId xmlns:a16="http://schemas.microsoft.com/office/drawing/2014/main" id="{84ADB159-31DA-BD41-8A62-085DDEF54AAE}"/>
              </a:ext>
            </a:extLst>
          </p:cNvPr>
          <p:cNvSpPr txBox="1"/>
          <p:nvPr/>
        </p:nvSpPr>
        <p:spPr>
          <a:xfrm>
            <a:off x="1583267" y="2753907"/>
            <a:ext cx="9025466" cy="2585323"/>
          </a:xfrm>
          <a:prstGeom prst="rect">
            <a:avLst/>
          </a:prstGeom>
          <a:noFill/>
        </p:spPr>
        <p:txBody>
          <a:bodyPr wrap="square" rtlCol="0">
            <a:spAutoFit/>
          </a:bodyPr>
          <a:lstStyle/>
          <a:p>
            <a:r>
              <a:rPr lang="en-US" b="1" dirty="0">
                <a:solidFill>
                  <a:srgbClr val="344F68"/>
                </a:solidFill>
                <a:latin typeface="Arial Rounded MT Bold" panose="020F0704030504030204" pitchFamily="34" charset="77"/>
              </a:rPr>
              <a:t>A vital step toward reducing the stigmas surrounding mental illness in the workplace is raising awareness. </a:t>
            </a:r>
          </a:p>
          <a:p>
            <a:endParaRPr lang="en-US" b="1" dirty="0">
              <a:solidFill>
                <a:srgbClr val="344F68"/>
              </a:solidFill>
              <a:latin typeface="Arial Rounded MT Bold" panose="020F0704030504030204" pitchFamily="34" charset="77"/>
            </a:endParaRPr>
          </a:p>
          <a:p>
            <a:r>
              <a:rPr lang="en-US" dirty="0">
                <a:solidFill>
                  <a:srgbClr val="344F68"/>
                </a:solidFill>
                <a:latin typeface="Arial Rounded MT Bold" panose="020F0704030504030204" pitchFamily="34" charset="77"/>
              </a:rPr>
              <a:t>Examples for reducing stigmas include:</a:t>
            </a:r>
          </a:p>
          <a:p>
            <a:pPr marL="342900" indent="-342900">
              <a:buAutoNum type="arabicPeriod"/>
            </a:pPr>
            <a:r>
              <a:rPr lang="en-US" dirty="0">
                <a:solidFill>
                  <a:srgbClr val="344F68"/>
                </a:solidFill>
                <a:latin typeface="Arial Rounded MT Bold" panose="020F0704030504030204" pitchFamily="34" charset="77"/>
              </a:rPr>
              <a:t>Top-down communication from management to employees</a:t>
            </a:r>
          </a:p>
          <a:p>
            <a:pPr marL="342900" indent="-342900">
              <a:buAutoNum type="arabicPeriod"/>
            </a:pPr>
            <a:r>
              <a:rPr lang="en-US" dirty="0">
                <a:solidFill>
                  <a:srgbClr val="344F68"/>
                </a:solidFill>
                <a:latin typeface="Arial Rounded MT Bold" panose="020F0704030504030204" pitchFamily="34" charset="77"/>
              </a:rPr>
              <a:t>Employee communication about mental health and well-being by facilitating the conversation from employees to managers, and across the workplace</a:t>
            </a:r>
          </a:p>
          <a:p>
            <a:pPr marL="342900" indent="-342900">
              <a:buAutoNum type="arabicPeriod"/>
            </a:pPr>
            <a:r>
              <a:rPr lang="en-US" dirty="0">
                <a:solidFill>
                  <a:srgbClr val="344F68"/>
                </a:solidFill>
                <a:latin typeface="Arial Rounded MT Bold" panose="020F0704030504030204" pitchFamily="34" charset="77"/>
              </a:rPr>
              <a:t>Training for managers to improve their ability to recognize and address mental health and workplace stress-related issues</a:t>
            </a:r>
          </a:p>
        </p:txBody>
      </p:sp>
      <p:pic>
        <p:nvPicPr>
          <p:cNvPr id="6" name="Picture 5">
            <a:extLst>
              <a:ext uri="{FF2B5EF4-FFF2-40B4-BE49-F238E27FC236}">
                <a16:creationId xmlns:a16="http://schemas.microsoft.com/office/drawing/2014/main" id="{3AB4E42F-D53B-4949-9924-71BAD2B1D4B9}"/>
              </a:ext>
            </a:extLst>
          </p:cNvPr>
          <p:cNvPicPr>
            <a:picLocks noChangeAspect="1"/>
          </p:cNvPicPr>
          <p:nvPr/>
        </p:nvPicPr>
        <p:blipFill>
          <a:blip r:embed="rId4"/>
          <a:stretch>
            <a:fillRect/>
          </a:stretch>
        </p:blipFill>
        <p:spPr>
          <a:xfrm>
            <a:off x="-39661" y="6309782"/>
            <a:ext cx="12271321" cy="817601"/>
          </a:xfrm>
          <a:prstGeom prst="rect">
            <a:avLst/>
          </a:prstGeom>
        </p:spPr>
      </p:pic>
      <p:sp>
        <p:nvSpPr>
          <p:cNvPr id="7" name="TextBox 6">
            <a:extLst>
              <a:ext uri="{FF2B5EF4-FFF2-40B4-BE49-F238E27FC236}">
                <a16:creationId xmlns:a16="http://schemas.microsoft.com/office/drawing/2014/main" id="{6C59861C-1121-D846-AB20-221BB99606FB}"/>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5">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2870610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5ABA-C11F-F447-A9F5-61A909CD9878}"/>
              </a:ext>
            </a:extLst>
          </p:cNvPr>
          <p:cNvSpPr>
            <a:spLocks noGrp="1"/>
          </p:cNvSpPr>
          <p:nvPr>
            <p:ph type="ctrTitle"/>
          </p:nvPr>
        </p:nvSpPr>
        <p:spPr>
          <a:xfrm>
            <a:off x="2564868" y="1310764"/>
            <a:ext cx="1173480" cy="1234920"/>
          </a:xfrm>
          <a:noFill/>
        </p:spPr>
        <p:txBody>
          <a:bodyPr/>
          <a:lstStyle/>
          <a:p>
            <a:r>
              <a:rPr lang="en-US" sz="8000" b="1" dirty="0">
                <a:solidFill>
                  <a:srgbClr val="BEB171"/>
                </a:solidFill>
                <a:latin typeface="Arial Nova" panose="020F0502020204030204" pitchFamily="34" charset="0"/>
              </a:rPr>
              <a:t>2</a:t>
            </a:r>
          </a:p>
        </p:txBody>
      </p:sp>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3623310" y="1451170"/>
            <a:ext cx="6903720" cy="954107"/>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dirty="0">
                <a:solidFill>
                  <a:srgbClr val="344F68"/>
                </a:solidFill>
                <a:latin typeface="Arial Nova" panose="020B0504020202020204" pitchFamily="34" charset="0"/>
              </a:rPr>
              <a:t>Manage Psychosocial Risks Related to Work, Environment, and Culture</a:t>
            </a:r>
          </a:p>
        </p:txBody>
      </p:sp>
      <p:pic>
        <p:nvPicPr>
          <p:cNvPr id="4" name="Picture 3">
            <a:extLst>
              <a:ext uri="{FF2B5EF4-FFF2-40B4-BE49-F238E27FC236}">
                <a16:creationId xmlns:a16="http://schemas.microsoft.com/office/drawing/2014/main" id="{C4BFE27A-F186-3746-800A-11E83A7FA9F7}"/>
              </a:ext>
            </a:extLst>
          </p:cNvPr>
          <p:cNvPicPr>
            <a:picLocks noChangeAspect="1"/>
          </p:cNvPicPr>
          <p:nvPr/>
        </p:nvPicPr>
        <p:blipFill>
          <a:blip r:embed="rId2"/>
          <a:stretch>
            <a:fillRect/>
          </a:stretch>
        </p:blipFill>
        <p:spPr>
          <a:xfrm>
            <a:off x="1239520" y="1149391"/>
            <a:ext cx="1440386" cy="1396293"/>
          </a:xfrm>
          <a:prstGeom prst="rect">
            <a:avLst/>
          </a:prstGeom>
        </p:spPr>
      </p:pic>
      <p:pic>
        <p:nvPicPr>
          <p:cNvPr id="7" name="Picture 6">
            <a:extLst>
              <a:ext uri="{FF2B5EF4-FFF2-40B4-BE49-F238E27FC236}">
                <a16:creationId xmlns:a16="http://schemas.microsoft.com/office/drawing/2014/main" id="{67332A86-B2EB-F24F-8BA3-7E0E4B3BA166}"/>
              </a:ext>
            </a:extLst>
          </p:cNvPr>
          <p:cNvPicPr>
            <a:picLocks noChangeAspect="1"/>
          </p:cNvPicPr>
          <p:nvPr/>
        </p:nvPicPr>
        <p:blipFill>
          <a:blip r:embed="rId3"/>
          <a:stretch>
            <a:fillRect/>
          </a:stretch>
        </p:blipFill>
        <p:spPr>
          <a:xfrm>
            <a:off x="-39661" y="6309782"/>
            <a:ext cx="12271321" cy="817601"/>
          </a:xfrm>
          <a:prstGeom prst="rect">
            <a:avLst/>
          </a:prstGeom>
        </p:spPr>
      </p:pic>
      <p:sp>
        <p:nvSpPr>
          <p:cNvPr id="10" name="TextBox 9">
            <a:extLst>
              <a:ext uri="{FF2B5EF4-FFF2-40B4-BE49-F238E27FC236}">
                <a16:creationId xmlns:a16="http://schemas.microsoft.com/office/drawing/2014/main" id="{1AF4AE5A-F750-E14E-9627-03D36991D85A}"/>
              </a:ext>
            </a:extLst>
          </p:cNvPr>
          <p:cNvSpPr txBox="1"/>
          <p:nvPr/>
        </p:nvSpPr>
        <p:spPr>
          <a:xfrm>
            <a:off x="1583267" y="2753907"/>
            <a:ext cx="9025466" cy="3139321"/>
          </a:xfrm>
          <a:prstGeom prst="rect">
            <a:avLst/>
          </a:prstGeom>
          <a:noFill/>
        </p:spPr>
        <p:txBody>
          <a:bodyPr wrap="square" rtlCol="0">
            <a:spAutoFit/>
          </a:bodyPr>
          <a:lstStyle/>
          <a:p>
            <a:r>
              <a:rPr lang="en-US" b="1" dirty="0">
                <a:solidFill>
                  <a:srgbClr val="344F68"/>
                </a:solidFill>
                <a:latin typeface="Arial Rounded MT Bold" panose="020F0704030504030204" pitchFamily="34" charset="77"/>
              </a:rPr>
              <a:t>Exposure to psychosocial hazards in the workplace has been associated with work-related stress, anxiety and depression.</a:t>
            </a:r>
          </a:p>
          <a:p>
            <a:endParaRPr lang="en-US" b="1" dirty="0">
              <a:solidFill>
                <a:srgbClr val="344F68"/>
              </a:solidFill>
              <a:latin typeface="Arial Rounded MT Bold" panose="020F0704030504030204" pitchFamily="34" charset="77"/>
            </a:endParaRPr>
          </a:p>
          <a:p>
            <a:r>
              <a:rPr lang="en-US" dirty="0">
                <a:solidFill>
                  <a:srgbClr val="344F68"/>
                </a:solidFill>
                <a:latin typeface="Arial Rounded MT Bold" panose="020F0704030504030204" pitchFamily="34" charset="77"/>
              </a:rPr>
              <a:t>Examples for reducing psychosocial hazards include:</a:t>
            </a:r>
          </a:p>
          <a:p>
            <a:pPr marL="342900" indent="-342900">
              <a:buAutoNum type="arabicPeriod"/>
            </a:pPr>
            <a:r>
              <a:rPr lang="en-US" dirty="0">
                <a:solidFill>
                  <a:srgbClr val="344F68"/>
                </a:solidFill>
                <a:latin typeface="Arial Rounded MT Bold" panose="020F0704030504030204" pitchFamily="34" charset="77"/>
              </a:rPr>
              <a:t>Employee Involvement </a:t>
            </a:r>
          </a:p>
          <a:p>
            <a:pPr marL="342900" indent="-342900">
              <a:buAutoNum type="arabicPeriod"/>
            </a:pPr>
            <a:r>
              <a:rPr lang="en-US" dirty="0">
                <a:solidFill>
                  <a:srgbClr val="344F68"/>
                </a:solidFill>
                <a:latin typeface="Arial Rounded MT Bold" panose="020F0704030504030204" pitchFamily="34" charset="77"/>
              </a:rPr>
              <a:t>Work-life Integration</a:t>
            </a:r>
          </a:p>
          <a:p>
            <a:pPr marL="342900" indent="-342900">
              <a:buAutoNum type="arabicPeriod"/>
            </a:pPr>
            <a:r>
              <a:rPr lang="en-US" dirty="0">
                <a:solidFill>
                  <a:srgbClr val="344F68"/>
                </a:solidFill>
                <a:latin typeface="Arial Rounded MT Bold" panose="020F0704030504030204" pitchFamily="34" charset="77"/>
              </a:rPr>
              <a:t>Employee Growth and Development</a:t>
            </a:r>
          </a:p>
          <a:p>
            <a:pPr marL="342900" indent="-342900">
              <a:buAutoNum type="arabicPeriod"/>
            </a:pPr>
            <a:r>
              <a:rPr lang="en-US" dirty="0">
                <a:solidFill>
                  <a:srgbClr val="344F68"/>
                </a:solidFill>
                <a:latin typeface="Arial Rounded MT Bold" panose="020F0704030504030204" pitchFamily="34" charset="77"/>
              </a:rPr>
              <a:t>Health and Safety (including psychological safety)</a:t>
            </a:r>
          </a:p>
          <a:p>
            <a:pPr marL="342900" indent="-342900">
              <a:buAutoNum type="arabicPeriod"/>
            </a:pPr>
            <a:r>
              <a:rPr lang="en-US" dirty="0">
                <a:solidFill>
                  <a:srgbClr val="344F68"/>
                </a:solidFill>
                <a:latin typeface="Arial Rounded MT Bold" panose="020F0704030504030204" pitchFamily="34" charset="77"/>
              </a:rPr>
              <a:t>Diversity, Equity and Inclusion </a:t>
            </a:r>
          </a:p>
          <a:p>
            <a:pPr marL="342900" indent="-342900">
              <a:buAutoNum type="arabicPeriod"/>
            </a:pPr>
            <a:r>
              <a:rPr lang="en-US" dirty="0">
                <a:solidFill>
                  <a:srgbClr val="344F68"/>
                </a:solidFill>
                <a:latin typeface="Arial Rounded MT Bold" panose="020F0704030504030204" pitchFamily="34" charset="77"/>
              </a:rPr>
              <a:t>Employee Recognition </a:t>
            </a:r>
          </a:p>
          <a:p>
            <a:pPr marL="342900" indent="-342900">
              <a:buAutoNum type="arabicPeriod"/>
            </a:pPr>
            <a:r>
              <a:rPr lang="en-US" dirty="0">
                <a:solidFill>
                  <a:srgbClr val="344F68"/>
                </a:solidFill>
                <a:latin typeface="Arial Rounded MT Bold" panose="020F0704030504030204" pitchFamily="34" charset="77"/>
              </a:rPr>
              <a:t>Healthy Work Environment</a:t>
            </a:r>
          </a:p>
        </p:txBody>
      </p:sp>
      <p:sp>
        <p:nvSpPr>
          <p:cNvPr id="11" name="TextBox 10">
            <a:extLst>
              <a:ext uri="{FF2B5EF4-FFF2-40B4-BE49-F238E27FC236}">
                <a16:creationId xmlns:a16="http://schemas.microsoft.com/office/drawing/2014/main" id="{C84B0A19-B3FE-E343-8264-1FD372F24AED}"/>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4">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2708141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5ABA-C11F-F447-A9F5-61A909CD9878}"/>
              </a:ext>
            </a:extLst>
          </p:cNvPr>
          <p:cNvSpPr>
            <a:spLocks noGrp="1"/>
          </p:cNvSpPr>
          <p:nvPr>
            <p:ph type="ctrTitle"/>
          </p:nvPr>
        </p:nvSpPr>
        <p:spPr>
          <a:xfrm>
            <a:off x="2629093" y="1310763"/>
            <a:ext cx="1173480" cy="1234920"/>
          </a:xfrm>
          <a:noFill/>
        </p:spPr>
        <p:txBody>
          <a:bodyPr/>
          <a:lstStyle/>
          <a:p>
            <a:r>
              <a:rPr lang="en-US" sz="8000" b="1" dirty="0">
                <a:solidFill>
                  <a:srgbClr val="BEB171"/>
                </a:solidFill>
                <a:latin typeface="Arial Nova" panose="020F0502020204030204" pitchFamily="34" charset="0"/>
              </a:rPr>
              <a:t>3</a:t>
            </a:r>
          </a:p>
        </p:txBody>
      </p:sp>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3623310" y="1451170"/>
            <a:ext cx="6903720" cy="954107"/>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dirty="0">
                <a:solidFill>
                  <a:srgbClr val="344F68"/>
                </a:solidFill>
                <a:latin typeface="Arial Nova" panose="020B0504020202020204" pitchFamily="34" charset="0"/>
              </a:rPr>
              <a:t>Assess Mental Health and Well-being Needs and Measure Intervention Impact</a:t>
            </a:r>
          </a:p>
        </p:txBody>
      </p:sp>
      <p:pic>
        <p:nvPicPr>
          <p:cNvPr id="4" name="Picture 3">
            <a:extLst>
              <a:ext uri="{FF2B5EF4-FFF2-40B4-BE49-F238E27FC236}">
                <a16:creationId xmlns:a16="http://schemas.microsoft.com/office/drawing/2014/main" id="{809D4769-2882-4044-A6B3-2FB235455103}"/>
              </a:ext>
            </a:extLst>
          </p:cNvPr>
          <p:cNvPicPr>
            <a:picLocks noChangeAspect="1"/>
          </p:cNvPicPr>
          <p:nvPr/>
        </p:nvPicPr>
        <p:blipFill>
          <a:blip r:embed="rId2"/>
          <a:stretch>
            <a:fillRect/>
          </a:stretch>
        </p:blipFill>
        <p:spPr>
          <a:xfrm>
            <a:off x="1275524" y="1142333"/>
            <a:ext cx="1507046" cy="1403350"/>
          </a:xfrm>
          <a:prstGeom prst="rect">
            <a:avLst/>
          </a:prstGeom>
        </p:spPr>
      </p:pic>
      <p:pic>
        <p:nvPicPr>
          <p:cNvPr id="7" name="Picture 6">
            <a:extLst>
              <a:ext uri="{FF2B5EF4-FFF2-40B4-BE49-F238E27FC236}">
                <a16:creationId xmlns:a16="http://schemas.microsoft.com/office/drawing/2014/main" id="{A7918300-617C-7F47-9D7E-801DB6F54205}"/>
              </a:ext>
            </a:extLst>
          </p:cNvPr>
          <p:cNvPicPr>
            <a:picLocks noChangeAspect="1"/>
          </p:cNvPicPr>
          <p:nvPr/>
        </p:nvPicPr>
        <p:blipFill>
          <a:blip r:embed="rId3"/>
          <a:stretch>
            <a:fillRect/>
          </a:stretch>
        </p:blipFill>
        <p:spPr>
          <a:xfrm>
            <a:off x="-39661" y="6309782"/>
            <a:ext cx="12271321" cy="817601"/>
          </a:xfrm>
          <a:prstGeom prst="rect">
            <a:avLst/>
          </a:prstGeom>
        </p:spPr>
      </p:pic>
      <p:sp>
        <p:nvSpPr>
          <p:cNvPr id="8" name="TextBox 7">
            <a:extLst>
              <a:ext uri="{FF2B5EF4-FFF2-40B4-BE49-F238E27FC236}">
                <a16:creationId xmlns:a16="http://schemas.microsoft.com/office/drawing/2014/main" id="{0AE8AA02-5EDE-3D4F-840D-A54E14D82D1A}"/>
              </a:ext>
            </a:extLst>
          </p:cNvPr>
          <p:cNvSpPr txBox="1"/>
          <p:nvPr/>
        </p:nvSpPr>
        <p:spPr>
          <a:xfrm>
            <a:off x="1583267" y="2753907"/>
            <a:ext cx="9025466" cy="2585323"/>
          </a:xfrm>
          <a:prstGeom prst="rect">
            <a:avLst/>
          </a:prstGeom>
          <a:noFill/>
        </p:spPr>
        <p:txBody>
          <a:bodyPr wrap="square" rtlCol="0">
            <a:spAutoFit/>
          </a:bodyPr>
          <a:lstStyle/>
          <a:p>
            <a:r>
              <a:rPr lang="en-US" b="1" dirty="0">
                <a:solidFill>
                  <a:srgbClr val="344F68"/>
                </a:solidFill>
                <a:latin typeface="Arial Rounded MT Bold" panose="020F0704030504030204" pitchFamily="34" charset="77"/>
              </a:rPr>
              <a:t>Employee mental health and well-being needs and barriers can vary widely across organizations, industries, geography and more. </a:t>
            </a:r>
          </a:p>
          <a:p>
            <a:endParaRPr lang="en-US" b="1" dirty="0">
              <a:solidFill>
                <a:srgbClr val="344F68"/>
              </a:solidFill>
              <a:latin typeface="Arial Rounded MT Bold" panose="020F0704030504030204" pitchFamily="34" charset="77"/>
            </a:endParaRPr>
          </a:p>
          <a:p>
            <a:r>
              <a:rPr lang="en-US" dirty="0">
                <a:solidFill>
                  <a:srgbClr val="344F68"/>
                </a:solidFill>
                <a:latin typeface="Arial Rounded MT Bold" panose="020F0704030504030204" pitchFamily="34" charset="77"/>
              </a:rPr>
              <a:t>Examples on how to assess mental health and well-being needs include:</a:t>
            </a:r>
          </a:p>
          <a:p>
            <a:pPr marL="342900" indent="-342900">
              <a:buAutoNum type="arabicPeriod"/>
            </a:pPr>
            <a:r>
              <a:rPr lang="en-US" dirty="0">
                <a:solidFill>
                  <a:srgbClr val="344F68"/>
                </a:solidFill>
                <a:latin typeface="Arial Rounded MT Bold" panose="020F0704030504030204" pitchFamily="34" charset="77"/>
              </a:rPr>
              <a:t>Repeat opportunity assessment measures over time in the same employee population</a:t>
            </a:r>
          </a:p>
          <a:p>
            <a:pPr marL="342900" indent="-342900">
              <a:buAutoNum type="arabicPeriod"/>
            </a:pPr>
            <a:r>
              <a:rPr lang="en-US" dirty="0">
                <a:solidFill>
                  <a:srgbClr val="344F68"/>
                </a:solidFill>
                <a:latin typeface="Arial Rounded MT Bold" panose="020F0704030504030204" pitchFamily="34" charset="77"/>
              </a:rPr>
              <a:t>Workplace outcomes</a:t>
            </a:r>
          </a:p>
          <a:p>
            <a:pPr marL="342900" indent="-342900">
              <a:buAutoNum type="arabicPeriod"/>
            </a:pPr>
            <a:r>
              <a:rPr lang="en-US" dirty="0">
                <a:solidFill>
                  <a:srgbClr val="344F68"/>
                </a:solidFill>
                <a:latin typeface="Arial Rounded MT Bold" panose="020F0704030504030204" pitchFamily="34" charset="77"/>
              </a:rPr>
              <a:t>Health utilization outcomes</a:t>
            </a:r>
          </a:p>
          <a:p>
            <a:pPr marL="342900" indent="-342900">
              <a:buAutoNum type="arabicPeriod"/>
            </a:pPr>
            <a:r>
              <a:rPr lang="en-US" dirty="0">
                <a:solidFill>
                  <a:srgbClr val="344F68"/>
                </a:solidFill>
                <a:latin typeface="Arial Rounded MT Bold" panose="020F0704030504030204" pitchFamily="34" charset="77"/>
              </a:rPr>
              <a:t>Manage and monitor psychosocial risk factors and stressors</a:t>
            </a:r>
          </a:p>
        </p:txBody>
      </p:sp>
      <p:sp>
        <p:nvSpPr>
          <p:cNvPr id="9" name="TextBox 8">
            <a:extLst>
              <a:ext uri="{FF2B5EF4-FFF2-40B4-BE49-F238E27FC236}">
                <a16:creationId xmlns:a16="http://schemas.microsoft.com/office/drawing/2014/main" id="{DEDA9CC1-3C0B-C046-BF6E-FBDF924D41B5}"/>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4">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1997792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5ABA-C11F-F447-A9F5-61A909CD9878}"/>
              </a:ext>
            </a:extLst>
          </p:cNvPr>
          <p:cNvSpPr>
            <a:spLocks noGrp="1"/>
          </p:cNvSpPr>
          <p:nvPr>
            <p:ph type="ctrTitle"/>
          </p:nvPr>
        </p:nvSpPr>
        <p:spPr>
          <a:xfrm>
            <a:off x="2629093" y="1310763"/>
            <a:ext cx="1173480" cy="1234920"/>
          </a:xfrm>
          <a:noFill/>
        </p:spPr>
        <p:txBody>
          <a:bodyPr/>
          <a:lstStyle/>
          <a:p>
            <a:r>
              <a:rPr lang="en-US" sz="8000" b="1" dirty="0">
                <a:solidFill>
                  <a:srgbClr val="BEB171"/>
                </a:solidFill>
                <a:latin typeface="Arial Nova" panose="020F0502020204030204" pitchFamily="34" charset="0"/>
              </a:rPr>
              <a:t>4</a:t>
            </a:r>
          </a:p>
        </p:txBody>
      </p:sp>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3623310" y="1451170"/>
            <a:ext cx="6903720" cy="954107"/>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dirty="0">
                <a:solidFill>
                  <a:srgbClr val="344F68"/>
                </a:solidFill>
                <a:latin typeface="Arial Nova" panose="020B0504020202020204" pitchFamily="34" charset="0"/>
              </a:rPr>
              <a:t>Provide and Promote Access to Evidence-based, High Quality Mental Health Care</a:t>
            </a:r>
          </a:p>
        </p:txBody>
      </p:sp>
      <p:pic>
        <p:nvPicPr>
          <p:cNvPr id="4" name="Picture 3">
            <a:extLst>
              <a:ext uri="{FF2B5EF4-FFF2-40B4-BE49-F238E27FC236}">
                <a16:creationId xmlns:a16="http://schemas.microsoft.com/office/drawing/2014/main" id="{9AB9701C-5513-A149-8F8D-08619D9A98A8}"/>
              </a:ext>
            </a:extLst>
          </p:cNvPr>
          <p:cNvPicPr>
            <a:picLocks noChangeAspect="1"/>
          </p:cNvPicPr>
          <p:nvPr/>
        </p:nvPicPr>
        <p:blipFill>
          <a:blip r:embed="rId2"/>
          <a:stretch>
            <a:fillRect/>
          </a:stretch>
        </p:blipFill>
        <p:spPr>
          <a:xfrm>
            <a:off x="1447993" y="1231957"/>
            <a:ext cx="1181100" cy="1392531"/>
          </a:xfrm>
          <a:prstGeom prst="rect">
            <a:avLst/>
          </a:prstGeom>
        </p:spPr>
      </p:pic>
      <p:pic>
        <p:nvPicPr>
          <p:cNvPr id="7" name="Picture 6">
            <a:extLst>
              <a:ext uri="{FF2B5EF4-FFF2-40B4-BE49-F238E27FC236}">
                <a16:creationId xmlns:a16="http://schemas.microsoft.com/office/drawing/2014/main" id="{6FC89F51-1791-C54D-87A6-950992905A2A}"/>
              </a:ext>
            </a:extLst>
          </p:cNvPr>
          <p:cNvPicPr>
            <a:picLocks noChangeAspect="1"/>
          </p:cNvPicPr>
          <p:nvPr/>
        </p:nvPicPr>
        <p:blipFill>
          <a:blip r:embed="rId3"/>
          <a:stretch>
            <a:fillRect/>
          </a:stretch>
        </p:blipFill>
        <p:spPr>
          <a:xfrm>
            <a:off x="-39661" y="6309782"/>
            <a:ext cx="12271321" cy="817601"/>
          </a:xfrm>
          <a:prstGeom prst="rect">
            <a:avLst/>
          </a:prstGeom>
        </p:spPr>
      </p:pic>
      <p:sp>
        <p:nvSpPr>
          <p:cNvPr id="8" name="TextBox 7">
            <a:extLst>
              <a:ext uri="{FF2B5EF4-FFF2-40B4-BE49-F238E27FC236}">
                <a16:creationId xmlns:a16="http://schemas.microsoft.com/office/drawing/2014/main" id="{A99B3F68-3592-F44B-9F74-E85826DF1A52}"/>
              </a:ext>
            </a:extLst>
          </p:cNvPr>
          <p:cNvSpPr txBox="1"/>
          <p:nvPr/>
        </p:nvSpPr>
        <p:spPr>
          <a:xfrm>
            <a:off x="1583267" y="2753907"/>
            <a:ext cx="9025466" cy="3416320"/>
          </a:xfrm>
          <a:prstGeom prst="rect">
            <a:avLst/>
          </a:prstGeom>
          <a:noFill/>
        </p:spPr>
        <p:txBody>
          <a:bodyPr wrap="square" rtlCol="0">
            <a:spAutoFit/>
          </a:bodyPr>
          <a:lstStyle/>
          <a:p>
            <a:pPr algn="l"/>
            <a:r>
              <a:rPr lang="en-US" b="1" dirty="0">
                <a:solidFill>
                  <a:srgbClr val="344F68"/>
                </a:solidFill>
                <a:latin typeface="Arial Rounded MT Bold" panose="020F0704030504030204" pitchFamily="34" charset="77"/>
              </a:rPr>
              <a:t>High quality mental health care is effective to improve the mental health conditions that impact so many members of the U.S. workforce, and their </a:t>
            </a:r>
            <a:r>
              <a:rPr lang="en-US" b="1" dirty="0">
                <a:solidFill>
                  <a:srgbClr val="344F68"/>
                </a:solidFill>
                <a:latin typeface="Arial Rounded MT Bold" panose="020F0704030504030204" pitchFamily="34" charset="0"/>
              </a:rPr>
              <a:t>families. </a:t>
            </a:r>
            <a:r>
              <a:rPr lang="en-US" sz="1800" b="1" i="0" u="none" strike="noStrike" baseline="0" dirty="0">
                <a:solidFill>
                  <a:srgbClr val="344F68"/>
                </a:solidFill>
                <a:latin typeface="Arial Rounded MT Bold" panose="020F0704030504030204" pitchFamily="34" charset="0"/>
              </a:rPr>
              <a:t>Quality mental health care has been defined as care that is safe, effective, patient centered, timely, efficient and</a:t>
            </a:r>
          </a:p>
          <a:p>
            <a:pPr algn="l"/>
            <a:r>
              <a:rPr lang="en-US" sz="1800" b="1" i="0" u="none" strike="noStrike" baseline="0" dirty="0">
                <a:solidFill>
                  <a:srgbClr val="344F68"/>
                </a:solidFill>
                <a:latin typeface="Arial Rounded MT Bold" panose="020F0704030504030204" pitchFamily="34" charset="0"/>
              </a:rPr>
              <a:t>equitable.</a:t>
            </a:r>
            <a:endParaRPr lang="en-US" b="1" dirty="0">
              <a:solidFill>
                <a:srgbClr val="344F68"/>
              </a:solidFill>
              <a:latin typeface="Arial Rounded MT Bold" panose="020F0704030504030204" pitchFamily="34" charset="0"/>
            </a:endParaRPr>
          </a:p>
          <a:p>
            <a:endParaRPr lang="en-US" b="1" dirty="0">
              <a:solidFill>
                <a:srgbClr val="344F68"/>
              </a:solidFill>
              <a:latin typeface="Arial Rounded MT Bold" panose="020F0704030504030204" pitchFamily="34" charset="77"/>
            </a:endParaRPr>
          </a:p>
          <a:p>
            <a:r>
              <a:rPr lang="en-US" dirty="0">
                <a:solidFill>
                  <a:srgbClr val="344F68"/>
                </a:solidFill>
                <a:latin typeface="Arial Rounded MT Bold" panose="020F0704030504030204" pitchFamily="34" charset="77"/>
              </a:rPr>
              <a:t>Examples of delivery and promoting access include:</a:t>
            </a:r>
          </a:p>
          <a:p>
            <a:pPr marL="342900" indent="-342900">
              <a:buAutoNum type="arabicPeriod"/>
            </a:pPr>
            <a:r>
              <a:rPr lang="en-US" dirty="0">
                <a:solidFill>
                  <a:srgbClr val="344F68"/>
                </a:solidFill>
                <a:latin typeface="Arial Rounded MT Bold" panose="020F0704030504030204" pitchFamily="34" charset="77"/>
              </a:rPr>
              <a:t>Access to high quality mental health care through health plans, EAPs,         and provider partnerships</a:t>
            </a:r>
          </a:p>
          <a:p>
            <a:pPr marL="342900" indent="-342900">
              <a:buAutoNum type="arabicPeriod"/>
            </a:pPr>
            <a:r>
              <a:rPr lang="en-US" dirty="0">
                <a:solidFill>
                  <a:srgbClr val="344F68"/>
                </a:solidFill>
                <a:latin typeface="Arial Rounded MT Bold" panose="020F0704030504030204" pitchFamily="34" charset="77"/>
              </a:rPr>
              <a:t>Promotion of mental health care access options and programs</a:t>
            </a:r>
          </a:p>
          <a:p>
            <a:pPr marL="342900" indent="-342900">
              <a:buAutoNum type="arabicPeriod"/>
            </a:pPr>
            <a:r>
              <a:rPr lang="en-US" dirty="0">
                <a:solidFill>
                  <a:srgbClr val="344F68"/>
                </a:solidFill>
                <a:latin typeface="Arial Rounded MT Bold" panose="020F0704030504030204" pitchFamily="34" charset="77"/>
              </a:rPr>
              <a:t>Equitable and timely access to </a:t>
            </a:r>
          </a:p>
          <a:p>
            <a:r>
              <a:rPr lang="en-US" dirty="0">
                <a:solidFill>
                  <a:srgbClr val="344F68"/>
                </a:solidFill>
                <a:latin typeface="Arial Rounded MT Bold" panose="020F0704030504030204" pitchFamily="34" charset="77"/>
              </a:rPr>
              <a:t>      evidence-based mental health care</a:t>
            </a:r>
          </a:p>
        </p:txBody>
      </p:sp>
      <p:sp>
        <p:nvSpPr>
          <p:cNvPr id="9" name="TextBox 8">
            <a:extLst>
              <a:ext uri="{FF2B5EF4-FFF2-40B4-BE49-F238E27FC236}">
                <a16:creationId xmlns:a16="http://schemas.microsoft.com/office/drawing/2014/main" id="{D6955EB2-E324-924C-88F4-F8E183254F24}"/>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4">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2235168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5ABA-C11F-F447-A9F5-61A909CD9878}"/>
              </a:ext>
            </a:extLst>
          </p:cNvPr>
          <p:cNvSpPr>
            <a:spLocks noGrp="1"/>
          </p:cNvSpPr>
          <p:nvPr>
            <p:ph type="ctrTitle"/>
          </p:nvPr>
        </p:nvSpPr>
        <p:spPr>
          <a:xfrm>
            <a:off x="2629093" y="1310763"/>
            <a:ext cx="1173480" cy="1234920"/>
          </a:xfrm>
          <a:noFill/>
        </p:spPr>
        <p:txBody>
          <a:bodyPr/>
          <a:lstStyle/>
          <a:p>
            <a:r>
              <a:rPr lang="en-US" sz="8000" b="1" dirty="0">
                <a:solidFill>
                  <a:srgbClr val="BEB171"/>
                </a:solidFill>
                <a:latin typeface="Arial Nova" panose="020F0502020204030204" pitchFamily="34" charset="0"/>
              </a:rPr>
              <a:t>5</a:t>
            </a:r>
          </a:p>
        </p:txBody>
      </p:sp>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3623310" y="1451170"/>
            <a:ext cx="6903720" cy="954107"/>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dirty="0">
                <a:solidFill>
                  <a:srgbClr val="344F68"/>
                </a:solidFill>
                <a:latin typeface="Arial Nova" panose="020B0504020202020204" pitchFamily="34" charset="0"/>
              </a:rPr>
              <a:t>Integrate Mental Health and Well-being into a Comprehensive Wellness Strategy</a:t>
            </a:r>
          </a:p>
        </p:txBody>
      </p:sp>
      <p:pic>
        <p:nvPicPr>
          <p:cNvPr id="4" name="Picture 3">
            <a:extLst>
              <a:ext uri="{FF2B5EF4-FFF2-40B4-BE49-F238E27FC236}">
                <a16:creationId xmlns:a16="http://schemas.microsoft.com/office/drawing/2014/main" id="{A92C240C-6FD6-434E-B786-50EA67FA3C14}"/>
              </a:ext>
            </a:extLst>
          </p:cNvPr>
          <p:cNvPicPr>
            <a:picLocks noChangeAspect="1"/>
          </p:cNvPicPr>
          <p:nvPr/>
        </p:nvPicPr>
        <p:blipFill>
          <a:blip r:embed="rId2"/>
          <a:stretch>
            <a:fillRect/>
          </a:stretch>
        </p:blipFill>
        <p:spPr>
          <a:xfrm>
            <a:off x="1268730" y="1213098"/>
            <a:ext cx="1360363" cy="1259882"/>
          </a:xfrm>
          <a:prstGeom prst="rect">
            <a:avLst/>
          </a:prstGeom>
        </p:spPr>
      </p:pic>
      <p:pic>
        <p:nvPicPr>
          <p:cNvPr id="7" name="Picture 6">
            <a:extLst>
              <a:ext uri="{FF2B5EF4-FFF2-40B4-BE49-F238E27FC236}">
                <a16:creationId xmlns:a16="http://schemas.microsoft.com/office/drawing/2014/main" id="{8A502B2B-BFCD-A146-91F6-86CAA4D301B1}"/>
              </a:ext>
            </a:extLst>
          </p:cNvPr>
          <p:cNvPicPr>
            <a:picLocks noChangeAspect="1"/>
          </p:cNvPicPr>
          <p:nvPr/>
        </p:nvPicPr>
        <p:blipFill>
          <a:blip r:embed="rId3"/>
          <a:stretch>
            <a:fillRect/>
          </a:stretch>
        </p:blipFill>
        <p:spPr>
          <a:xfrm>
            <a:off x="-39661" y="6309782"/>
            <a:ext cx="12271321" cy="817601"/>
          </a:xfrm>
          <a:prstGeom prst="rect">
            <a:avLst/>
          </a:prstGeom>
        </p:spPr>
      </p:pic>
      <p:sp>
        <p:nvSpPr>
          <p:cNvPr id="8" name="TextBox 7">
            <a:extLst>
              <a:ext uri="{FF2B5EF4-FFF2-40B4-BE49-F238E27FC236}">
                <a16:creationId xmlns:a16="http://schemas.microsoft.com/office/drawing/2014/main" id="{BEB26904-8754-B64B-B7C4-A6178C65EDAA}"/>
              </a:ext>
            </a:extLst>
          </p:cNvPr>
          <p:cNvSpPr txBox="1"/>
          <p:nvPr/>
        </p:nvSpPr>
        <p:spPr>
          <a:xfrm>
            <a:off x="1583267" y="2753907"/>
            <a:ext cx="9025466" cy="3416320"/>
          </a:xfrm>
          <a:prstGeom prst="rect">
            <a:avLst/>
          </a:prstGeom>
          <a:noFill/>
        </p:spPr>
        <p:txBody>
          <a:bodyPr wrap="square" rtlCol="0">
            <a:spAutoFit/>
          </a:bodyPr>
          <a:lstStyle/>
          <a:p>
            <a:r>
              <a:rPr lang="en-US" b="1" dirty="0">
                <a:solidFill>
                  <a:srgbClr val="344F68"/>
                </a:solidFill>
                <a:latin typeface="Arial Rounded MT Bold" panose="020F0704030504030204" pitchFamily="34" charset="77"/>
              </a:rPr>
              <a:t>Individuals with mental health conditions are at increased risk for adverse physical health conditions and outcomes, making integration of wellness initiatives into employee mental health and well- being strategy vital. </a:t>
            </a:r>
          </a:p>
          <a:p>
            <a:endParaRPr lang="en-US" b="1" dirty="0">
              <a:solidFill>
                <a:srgbClr val="344F68"/>
              </a:solidFill>
              <a:latin typeface="Arial Rounded MT Bold" panose="020F0704030504030204" pitchFamily="34" charset="77"/>
            </a:endParaRPr>
          </a:p>
          <a:p>
            <a:r>
              <a:rPr lang="en-US" sz="1600" dirty="0">
                <a:solidFill>
                  <a:srgbClr val="344F68"/>
                </a:solidFill>
                <a:latin typeface="Arial Rounded MT Bold" panose="020F0704030504030204" pitchFamily="34" charset="77"/>
              </a:rPr>
              <a:t>Comprehensive Wellness Strategies cover multiple areas of wellness:</a:t>
            </a:r>
          </a:p>
          <a:p>
            <a:pPr marL="342900" indent="-342900">
              <a:buAutoNum type="arabicPeriod"/>
            </a:pPr>
            <a:r>
              <a:rPr lang="en-US" sz="1600" dirty="0">
                <a:solidFill>
                  <a:srgbClr val="344F68"/>
                </a:solidFill>
                <a:latin typeface="Arial Rounded MT Bold" panose="020F0704030504030204" pitchFamily="34" charset="77"/>
              </a:rPr>
              <a:t>Emotional</a:t>
            </a:r>
          </a:p>
          <a:p>
            <a:pPr marL="342900" indent="-342900">
              <a:buAutoNum type="arabicPeriod"/>
            </a:pPr>
            <a:r>
              <a:rPr lang="en-US" sz="1600" dirty="0">
                <a:solidFill>
                  <a:srgbClr val="344F68"/>
                </a:solidFill>
                <a:latin typeface="Arial Rounded MT Bold" panose="020F0704030504030204" pitchFamily="34" charset="77"/>
              </a:rPr>
              <a:t>Spiritual</a:t>
            </a:r>
          </a:p>
          <a:p>
            <a:pPr marL="342900" indent="-342900">
              <a:buAutoNum type="arabicPeriod"/>
            </a:pPr>
            <a:r>
              <a:rPr lang="en-US" sz="1600" dirty="0">
                <a:solidFill>
                  <a:srgbClr val="344F68"/>
                </a:solidFill>
                <a:latin typeface="Arial Rounded MT Bold" panose="020F0704030504030204" pitchFamily="34" charset="77"/>
              </a:rPr>
              <a:t>Intellectual</a:t>
            </a:r>
          </a:p>
          <a:p>
            <a:pPr marL="342900" indent="-342900">
              <a:buAutoNum type="arabicPeriod"/>
            </a:pPr>
            <a:r>
              <a:rPr lang="en-US" sz="1600" dirty="0">
                <a:solidFill>
                  <a:srgbClr val="344F68"/>
                </a:solidFill>
                <a:latin typeface="Arial Rounded MT Bold" panose="020F0704030504030204" pitchFamily="34" charset="77"/>
              </a:rPr>
              <a:t>Physical</a:t>
            </a:r>
          </a:p>
          <a:p>
            <a:pPr marL="342900" indent="-342900">
              <a:buAutoNum type="arabicPeriod"/>
            </a:pPr>
            <a:r>
              <a:rPr lang="en-US" sz="1600" dirty="0">
                <a:solidFill>
                  <a:srgbClr val="344F68"/>
                </a:solidFill>
                <a:latin typeface="Arial Rounded MT Bold" panose="020F0704030504030204" pitchFamily="34" charset="77"/>
              </a:rPr>
              <a:t>Environmental</a:t>
            </a:r>
          </a:p>
          <a:p>
            <a:pPr marL="342900" indent="-342900">
              <a:buAutoNum type="arabicPeriod"/>
            </a:pPr>
            <a:r>
              <a:rPr lang="en-US" sz="1600" dirty="0">
                <a:solidFill>
                  <a:srgbClr val="344F68"/>
                </a:solidFill>
                <a:latin typeface="Arial Rounded MT Bold" panose="020F0704030504030204" pitchFamily="34" charset="77"/>
              </a:rPr>
              <a:t>Financial</a:t>
            </a:r>
          </a:p>
          <a:p>
            <a:pPr marL="342900" indent="-342900">
              <a:buAutoNum type="arabicPeriod"/>
            </a:pPr>
            <a:r>
              <a:rPr lang="en-US" sz="1600" dirty="0">
                <a:solidFill>
                  <a:srgbClr val="344F68"/>
                </a:solidFill>
                <a:latin typeface="Arial Rounded MT Bold" panose="020F0704030504030204" pitchFamily="34" charset="77"/>
              </a:rPr>
              <a:t>Occupational</a:t>
            </a:r>
          </a:p>
          <a:p>
            <a:pPr marL="342900" indent="-342900">
              <a:buAutoNum type="arabicPeriod"/>
            </a:pPr>
            <a:r>
              <a:rPr lang="en-US" sz="1600" dirty="0">
                <a:solidFill>
                  <a:srgbClr val="344F68"/>
                </a:solidFill>
                <a:latin typeface="Arial Rounded MT Bold" panose="020F0704030504030204" pitchFamily="34" charset="77"/>
              </a:rPr>
              <a:t>Social</a:t>
            </a:r>
          </a:p>
        </p:txBody>
      </p:sp>
      <p:sp>
        <p:nvSpPr>
          <p:cNvPr id="9" name="TextBox 8">
            <a:extLst>
              <a:ext uri="{FF2B5EF4-FFF2-40B4-BE49-F238E27FC236}">
                <a16:creationId xmlns:a16="http://schemas.microsoft.com/office/drawing/2014/main" id="{FAA07A81-4B80-BB4D-803D-CF86E9FF087C}"/>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4">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2412864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25ABA-C11F-F447-A9F5-61A909CD9878}"/>
              </a:ext>
            </a:extLst>
          </p:cNvPr>
          <p:cNvSpPr>
            <a:spLocks noGrp="1"/>
          </p:cNvSpPr>
          <p:nvPr>
            <p:ph type="ctrTitle"/>
          </p:nvPr>
        </p:nvSpPr>
        <p:spPr>
          <a:xfrm>
            <a:off x="2629093" y="1310763"/>
            <a:ext cx="1173480" cy="1234920"/>
          </a:xfrm>
          <a:noFill/>
        </p:spPr>
        <p:txBody>
          <a:bodyPr/>
          <a:lstStyle/>
          <a:p>
            <a:r>
              <a:rPr lang="en-US" sz="8000" b="1" dirty="0">
                <a:solidFill>
                  <a:srgbClr val="BEB171"/>
                </a:solidFill>
                <a:latin typeface="Arial Nova" panose="020F0502020204030204" pitchFamily="34" charset="0"/>
              </a:rPr>
              <a:t>6</a:t>
            </a:r>
          </a:p>
        </p:txBody>
      </p:sp>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3623310" y="1310763"/>
            <a:ext cx="6903720" cy="1384995"/>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dirty="0">
                <a:solidFill>
                  <a:srgbClr val="344F68"/>
                </a:solidFill>
                <a:latin typeface="Arial Nova" panose="020B0504020202020204" pitchFamily="34" charset="0"/>
              </a:rPr>
              <a:t>Partner with Local and/or National Organizations to Extend and Share Mental Health and Well-being Practices</a:t>
            </a:r>
          </a:p>
        </p:txBody>
      </p:sp>
      <p:pic>
        <p:nvPicPr>
          <p:cNvPr id="4" name="Picture 3">
            <a:extLst>
              <a:ext uri="{FF2B5EF4-FFF2-40B4-BE49-F238E27FC236}">
                <a16:creationId xmlns:a16="http://schemas.microsoft.com/office/drawing/2014/main" id="{B8922B26-5F4B-FA43-8D6A-DC2305F32445}"/>
              </a:ext>
            </a:extLst>
          </p:cNvPr>
          <p:cNvPicPr>
            <a:picLocks noChangeAspect="1"/>
          </p:cNvPicPr>
          <p:nvPr/>
        </p:nvPicPr>
        <p:blipFill>
          <a:blip r:embed="rId2"/>
          <a:stretch>
            <a:fillRect/>
          </a:stretch>
        </p:blipFill>
        <p:spPr>
          <a:xfrm>
            <a:off x="1291590" y="1281260"/>
            <a:ext cx="1610360" cy="1238116"/>
          </a:xfrm>
          <a:prstGeom prst="rect">
            <a:avLst/>
          </a:prstGeom>
        </p:spPr>
      </p:pic>
      <p:pic>
        <p:nvPicPr>
          <p:cNvPr id="7" name="Picture 6">
            <a:extLst>
              <a:ext uri="{FF2B5EF4-FFF2-40B4-BE49-F238E27FC236}">
                <a16:creationId xmlns:a16="http://schemas.microsoft.com/office/drawing/2014/main" id="{271E0CA4-890B-6E4B-868C-A8046177A357}"/>
              </a:ext>
            </a:extLst>
          </p:cNvPr>
          <p:cNvPicPr>
            <a:picLocks noChangeAspect="1"/>
          </p:cNvPicPr>
          <p:nvPr/>
        </p:nvPicPr>
        <p:blipFill>
          <a:blip r:embed="rId3"/>
          <a:stretch>
            <a:fillRect/>
          </a:stretch>
        </p:blipFill>
        <p:spPr>
          <a:xfrm>
            <a:off x="-39661" y="6309782"/>
            <a:ext cx="12271321" cy="817601"/>
          </a:xfrm>
          <a:prstGeom prst="rect">
            <a:avLst/>
          </a:prstGeom>
        </p:spPr>
      </p:pic>
      <p:sp>
        <p:nvSpPr>
          <p:cNvPr id="8" name="TextBox 7">
            <a:extLst>
              <a:ext uri="{FF2B5EF4-FFF2-40B4-BE49-F238E27FC236}">
                <a16:creationId xmlns:a16="http://schemas.microsoft.com/office/drawing/2014/main" id="{CB29C56B-8AEB-D746-8D41-8AE8CE100846}"/>
              </a:ext>
            </a:extLst>
          </p:cNvPr>
          <p:cNvSpPr txBox="1"/>
          <p:nvPr/>
        </p:nvSpPr>
        <p:spPr>
          <a:xfrm>
            <a:off x="1583267" y="2753907"/>
            <a:ext cx="9025466" cy="2800767"/>
          </a:xfrm>
          <a:prstGeom prst="rect">
            <a:avLst/>
          </a:prstGeom>
          <a:noFill/>
        </p:spPr>
        <p:txBody>
          <a:bodyPr wrap="square" rtlCol="0">
            <a:spAutoFit/>
          </a:bodyPr>
          <a:lstStyle/>
          <a:p>
            <a:r>
              <a:rPr lang="en-US" sz="1600" b="1" dirty="0">
                <a:solidFill>
                  <a:srgbClr val="344F68"/>
                </a:solidFill>
                <a:latin typeface="Arial Rounded MT Bold" panose="020F0704030504030204" pitchFamily="34" charset="77"/>
              </a:rPr>
              <a:t>Employers can extend the reach of their mental health and well-being initiatives by partnering with local and/or national organizations to enhance the wealth of resources available to the organization. </a:t>
            </a:r>
          </a:p>
          <a:p>
            <a:endParaRPr lang="en-US" sz="1600" b="1" dirty="0">
              <a:solidFill>
                <a:srgbClr val="344F68"/>
              </a:solidFill>
              <a:latin typeface="Arial Rounded MT Bold" panose="020F0704030504030204" pitchFamily="34" charset="77"/>
            </a:endParaRPr>
          </a:p>
          <a:p>
            <a:r>
              <a:rPr lang="en-US" sz="1600" b="1" dirty="0">
                <a:solidFill>
                  <a:srgbClr val="344F68"/>
                </a:solidFill>
                <a:latin typeface="Arial Rounded MT Bold" panose="020F0704030504030204" pitchFamily="34" charset="77"/>
              </a:rPr>
              <a:t>Locally, </a:t>
            </a:r>
            <a:r>
              <a:rPr lang="en-US" sz="1600" dirty="0">
                <a:solidFill>
                  <a:srgbClr val="344F68"/>
                </a:solidFill>
                <a:latin typeface="Arial Rounded MT Bold" panose="020F0704030504030204" pitchFamily="34" charset="77"/>
              </a:rPr>
              <a:t>employers can promote mental health and well-being for employees by leveraging resources available through public health departments, parks and recreational agencies, and community centers.</a:t>
            </a:r>
          </a:p>
          <a:p>
            <a:endParaRPr lang="en-US" sz="1600" dirty="0">
              <a:solidFill>
                <a:srgbClr val="344F68"/>
              </a:solidFill>
              <a:latin typeface="Arial Rounded MT Bold" panose="020F0704030504030204" pitchFamily="34" charset="77"/>
            </a:endParaRPr>
          </a:p>
          <a:p>
            <a:r>
              <a:rPr lang="en-US" sz="1600" b="1" dirty="0">
                <a:solidFill>
                  <a:srgbClr val="344F68"/>
                </a:solidFill>
                <a:latin typeface="Arial Rounded MT Bold" panose="020F0704030504030204" pitchFamily="34" charset="77"/>
              </a:rPr>
              <a:t>Nationally, </a:t>
            </a:r>
            <a:r>
              <a:rPr lang="en-US" sz="1600" dirty="0">
                <a:solidFill>
                  <a:srgbClr val="344F68"/>
                </a:solidFill>
                <a:latin typeface="Arial Rounded MT Bold" panose="020F0704030504030204" pitchFamily="34" charset="77"/>
              </a:rPr>
              <a:t>employer engagement with trusted mental health and well-being organizations might include bringing vetted and quality- assured online resources to the fingertips of employees in the organization.</a:t>
            </a:r>
          </a:p>
        </p:txBody>
      </p:sp>
      <p:sp>
        <p:nvSpPr>
          <p:cNvPr id="9" name="TextBox 8">
            <a:extLst>
              <a:ext uri="{FF2B5EF4-FFF2-40B4-BE49-F238E27FC236}">
                <a16:creationId xmlns:a16="http://schemas.microsoft.com/office/drawing/2014/main" id="{CF85CD9C-6D77-A142-A098-E88BDA165E43}"/>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4">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1265026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8AC25B3E-98FF-1C49-A4F8-9E99056186EE}"/>
              </a:ext>
            </a:extLst>
          </p:cNvPr>
          <p:cNvSpPr txBox="1"/>
          <p:nvPr/>
        </p:nvSpPr>
        <p:spPr>
          <a:xfrm>
            <a:off x="1583267" y="1225874"/>
            <a:ext cx="8943763" cy="523220"/>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b="0" i="0" u="none" strike="noStrike" baseline="0" dirty="0">
                <a:solidFill>
                  <a:srgbClr val="344F68"/>
                </a:solidFill>
                <a:latin typeface="Arial Nova" panose="020B0504020202020204" pitchFamily="34" charset="0"/>
              </a:rPr>
              <a:t>Summary</a:t>
            </a:r>
            <a:endParaRPr lang="en-US" sz="2800" dirty="0">
              <a:solidFill>
                <a:srgbClr val="344F68"/>
              </a:solidFill>
              <a:latin typeface="Arial Nova" panose="020B0504020202020204" pitchFamily="34" charset="0"/>
            </a:endParaRPr>
          </a:p>
        </p:txBody>
      </p:sp>
      <p:pic>
        <p:nvPicPr>
          <p:cNvPr id="7" name="Picture 6">
            <a:extLst>
              <a:ext uri="{FF2B5EF4-FFF2-40B4-BE49-F238E27FC236}">
                <a16:creationId xmlns:a16="http://schemas.microsoft.com/office/drawing/2014/main" id="{271E0CA4-890B-6E4B-868C-A8046177A357}"/>
              </a:ext>
            </a:extLst>
          </p:cNvPr>
          <p:cNvPicPr>
            <a:picLocks noChangeAspect="1"/>
          </p:cNvPicPr>
          <p:nvPr/>
        </p:nvPicPr>
        <p:blipFill>
          <a:blip r:embed="rId2"/>
          <a:stretch>
            <a:fillRect/>
          </a:stretch>
        </p:blipFill>
        <p:spPr>
          <a:xfrm>
            <a:off x="-39661" y="6309782"/>
            <a:ext cx="12271321" cy="817601"/>
          </a:xfrm>
          <a:prstGeom prst="rect">
            <a:avLst/>
          </a:prstGeom>
        </p:spPr>
      </p:pic>
      <p:sp>
        <p:nvSpPr>
          <p:cNvPr id="8" name="TextBox 7">
            <a:extLst>
              <a:ext uri="{FF2B5EF4-FFF2-40B4-BE49-F238E27FC236}">
                <a16:creationId xmlns:a16="http://schemas.microsoft.com/office/drawing/2014/main" id="{CB29C56B-8AEB-D746-8D41-8AE8CE100846}"/>
              </a:ext>
            </a:extLst>
          </p:cNvPr>
          <p:cNvSpPr txBox="1"/>
          <p:nvPr/>
        </p:nvSpPr>
        <p:spPr>
          <a:xfrm>
            <a:off x="1583267" y="1955125"/>
            <a:ext cx="9025466" cy="3693319"/>
          </a:xfrm>
          <a:prstGeom prst="rect">
            <a:avLst/>
          </a:prstGeom>
          <a:noFill/>
        </p:spPr>
        <p:txBody>
          <a:bodyPr wrap="square" rtlCol="0">
            <a:spAutoFit/>
          </a:bodyPr>
          <a:lstStyle/>
          <a:p>
            <a:pPr marL="342900" indent="-342900" algn="l">
              <a:buFont typeface="+mj-lt"/>
              <a:buAutoNum type="arabicPeriod"/>
            </a:pPr>
            <a:r>
              <a:rPr lang="en-US" i="0" u="none" strike="noStrike" baseline="0" dirty="0">
                <a:solidFill>
                  <a:srgbClr val="344F68"/>
                </a:solidFill>
                <a:latin typeface="ProximaNova-Light"/>
              </a:rPr>
              <a:t>Leadership demonstrating support and care shows the organization’s commitment to the importance of employee mental health and well-being.</a:t>
            </a:r>
          </a:p>
          <a:p>
            <a:pPr marL="342900" indent="-342900" algn="l">
              <a:buFont typeface="+mj-lt"/>
              <a:buAutoNum type="arabicPeriod"/>
            </a:pPr>
            <a:r>
              <a:rPr lang="en-US" i="0" u="none" strike="noStrike" baseline="0" dirty="0">
                <a:solidFill>
                  <a:srgbClr val="344F68"/>
                </a:solidFill>
                <a:latin typeface="ProximaNova-Light"/>
              </a:rPr>
              <a:t>Identification of psychosocial hazards in the workplace is an important step to identify opportunities to improve employee mental health and well-being.</a:t>
            </a:r>
          </a:p>
          <a:p>
            <a:pPr marL="342900" indent="-342900" algn="l">
              <a:buFont typeface="+mj-lt"/>
              <a:buAutoNum type="arabicPeriod"/>
            </a:pPr>
            <a:r>
              <a:rPr lang="en-US" i="0" u="none" strike="noStrike" baseline="0" dirty="0">
                <a:solidFill>
                  <a:srgbClr val="344F68"/>
                </a:solidFill>
                <a:latin typeface="ProximaNova-Light"/>
              </a:rPr>
              <a:t>Ongoing review and evaluation of mental health and well-being initiatives at all levels of the organization ensure resources remain relevant and effective.</a:t>
            </a:r>
          </a:p>
          <a:p>
            <a:pPr marL="342900" indent="-342900" algn="l">
              <a:buFont typeface="+mj-lt"/>
              <a:buAutoNum type="arabicPeriod"/>
            </a:pPr>
            <a:r>
              <a:rPr lang="en-US" i="0" u="none" strike="noStrike" baseline="0" dirty="0">
                <a:solidFill>
                  <a:srgbClr val="344F68"/>
                </a:solidFill>
                <a:latin typeface="ProximaNova-Light"/>
              </a:rPr>
              <a:t>Providing and promoting access to high quality behavioral health care, including through remotely delivered evidence-based pathways, ensures that employees have access to their preferred type of care when they need it.</a:t>
            </a:r>
          </a:p>
          <a:p>
            <a:pPr marL="342900" indent="-342900" algn="l">
              <a:buFont typeface="+mj-lt"/>
              <a:buAutoNum type="arabicPeriod"/>
            </a:pPr>
            <a:r>
              <a:rPr lang="en-US" i="0" u="none" strike="noStrike" baseline="0" dirty="0">
                <a:solidFill>
                  <a:srgbClr val="344F68"/>
                </a:solidFill>
                <a:latin typeface="ProximaNova-Light"/>
              </a:rPr>
              <a:t>Integrating these services into a comprehensive wellness strategy may concurrently promote improved total health outcomes.</a:t>
            </a:r>
          </a:p>
          <a:p>
            <a:pPr marL="342900" indent="-342900" algn="l">
              <a:buFont typeface="+mj-lt"/>
              <a:buAutoNum type="arabicPeriod"/>
            </a:pPr>
            <a:r>
              <a:rPr lang="en-US" i="0" u="none" strike="noStrike" baseline="0" dirty="0">
                <a:solidFill>
                  <a:srgbClr val="344F68"/>
                </a:solidFill>
                <a:latin typeface="ProximaNova-Light"/>
              </a:rPr>
              <a:t>Community partnerships extend the reach and resources of organizations and provide new opportunities to collaborate and be part of the solution.</a:t>
            </a:r>
            <a:endParaRPr lang="en-US" dirty="0">
              <a:solidFill>
                <a:srgbClr val="344F68"/>
              </a:solidFill>
              <a:latin typeface="Arial Rounded MT Bold" panose="020F0704030504030204" pitchFamily="34" charset="77"/>
            </a:endParaRPr>
          </a:p>
        </p:txBody>
      </p:sp>
      <p:sp>
        <p:nvSpPr>
          <p:cNvPr id="9" name="TextBox 8">
            <a:extLst>
              <a:ext uri="{FF2B5EF4-FFF2-40B4-BE49-F238E27FC236}">
                <a16:creationId xmlns:a16="http://schemas.microsoft.com/office/drawing/2014/main" id="{CF85CD9C-6D77-A142-A098-E88BDA165E43}"/>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3">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Tree>
    <p:extLst>
      <p:ext uri="{BB962C8B-B14F-4D97-AF65-F5344CB8AC3E}">
        <p14:creationId xmlns:p14="http://schemas.microsoft.com/office/powerpoint/2010/main" val="4093182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03431ED-E442-034C-8B7C-14E98073BBB1}"/>
              </a:ext>
            </a:extLst>
          </p:cNvPr>
          <p:cNvSpPr/>
          <p:nvPr/>
        </p:nvSpPr>
        <p:spPr>
          <a:xfrm>
            <a:off x="749300" y="590176"/>
            <a:ext cx="3280396"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5EF6F55-525A-024B-AEC8-E310D4B6F6E7}"/>
              </a:ext>
            </a:extLst>
          </p:cNvPr>
          <p:cNvSpPr/>
          <p:nvPr/>
        </p:nvSpPr>
        <p:spPr>
          <a:xfrm>
            <a:off x="8151556" y="6094807"/>
            <a:ext cx="3275269" cy="159026"/>
          </a:xfrm>
          <a:prstGeom prst="rect">
            <a:avLst/>
          </a:prstGeom>
          <a:solidFill>
            <a:srgbClr val="BEB17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71E0CA4-890B-6E4B-868C-A8046177A357}"/>
              </a:ext>
            </a:extLst>
          </p:cNvPr>
          <p:cNvPicPr>
            <a:picLocks noChangeAspect="1"/>
          </p:cNvPicPr>
          <p:nvPr/>
        </p:nvPicPr>
        <p:blipFill>
          <a:blip r:embed="rId2"/>
          <a:stretch>
            <a:fillRect/>
          </a:stretch>
        </p:blipFill>
        <p:spPr>
          <a:xfrm>
            <a:off x="-39661" y="6309782"/>
            <a:ext cx="12271321" cy="817601"/>
          </a:xfrm>
          <a:prstGeom prst="rect">
            <a:avLst/>
          </a:prstGeom>
        </p:spPr>
      </p:pic>
      <p:sp>
        <p:nvSpPr>
          <p:cNvPr id="9" name="TextBox 8">
            <a:extLst>
              <a:ext uri="{FF2B5EF4-FFF2-40B4-BE49-F238E27FC236}">
                <a16:creationId xmlns:a16="http://schemas.microsoft.com/office/drawing/2014/main" id="{CF85CD9C-6D77-A142-A098-E88BDA165E43}"/>
              </a:ext>
            </a:extLst>
          </p:cNvPr>
          <p:cNvSpPr txBox="1"/>
          <p:nvPr/>
        </p:nvSpPr>
        <p:spPr>
          <a:xfrm>
            <a:off x="8816719" y="6850384"/>
            <a:ext cx="3584028" cy="276999"/>
          </a:xfrm>
          <a:prstGeom prst="rect">
            <a:avLst/>
          </a:prstGeom>
          <a:noFill/>
        </p:spPr>
        <p:txBody>
          <a:bodyPr wrap="square" rtlCol="0">
            <a:spAutoFit/>
          </a:bodyPr>
          <a:lstStyle/>
          <a:p>
            <a:r>
              <a:rPr lang="en-US" sz="1200" dirty="0">
                <a:solidFill>
                  <a:srgbClr val="344F68"/>
                </a:solidFill>
                <a:hlinkClick r:id="rId3">
                  <a:extLst>
                    <a:ext uri="{A12FA001-AC4F-418D-AE19-62706E023703}">
                      <ahyp:hlinkClr xmlns:ahyp="http://schemas.microsoft.com/office/drawing/2018/hyperlinkcolor" val="tx"/>
                    </a:ext>
                  </a:extLst>
                </a:hlinkClick>
              </a:rPr>
              <a:t>https://hero-health.org/membership/committees/</a:t>
            </a:r>
            <a:endParaRPr lang="en-US" sz="1200" dirty="0">
              <a:solidFill>
                <a:srgbClr val="344F68"/>
              </a:solidFill>
            </a:endParaRPr>
          </a:p>
        </p:txBody>
      </p:sp>
      <p:sp>
        <p:nvSpPr>
          <p:cNvPr id="2" name="TextBox 1">
            <a:extLst>
              <a:ext uri="{FF2B5EF4-FFF2-40B4-BE49-F238E27FC236}">
                <a16:creationId xmlns:a16="http://schemas.microsoft.com/office/drawing/2014/main" id="{1A52B550-475F-4220-AC6A-3890FDB2F14D}"/>
              </a:ext>
            </a:extLst>
          </p:cNvPr>
          <p:cNvSpPr txBox="1"/>
          <p:nvPr/>
        </p:nvSpPr>
        <p:spPr>
          <a:xfrm>
            <a:off x="1808083" y="2405299"/>
            <a:ext cx="8575829" cy="2862322"/>
          </a:xfrm>
          <a:prstGeom prst="rect">
            <a:avLst/>
          </a:prstGeom>
          <a:noFill/>
        </p:spPr>
        <p:txBody>
          <a:bodyPr wrap="square" rtlCol="0">
            <a:spAutoFit/>
          </a:bodyPr>
          <a:lstStyle/>
          <a:p>
            <a:pPr algn="l"/>
            <a:r>
              <a:rPr lang="en-US" sz="1800" b="0" i="0" u="none" strike="noStrike" baseline="0" dirty="0">
                <a:solidFill>
                  <a:srgbClr val="344F68"/>
                </a:solidFill>
                <a:latin typeface="ProximaNova-Light"/>
              </a:rPr>
              <a:t>The Health Enhancement Research Organization (HERO) is a national nonprofit dedicated</a:t>
            </a:r>
          </a:p>
          <a:p>
            <a:pPr algn="l"/>
            <a:r>
              <a:rPr lang="en-US" sz="1800" b="0" i="0" u="none" strike="noStrike" baseline="0" dirty="0">
                <a:solidFill>
                  <a:srgbClr val="344F68"/>
                </a:solidFill>
                <a:latin typeface="ProximaNova-Light"/>
              </a:rPr>
              <a:t>to identifying and sharing best practices in the field of workplace health and well-being</a:t>
            </a:r>
          </a:p>
          <a:p>
            <a:pPr algn="l"/>
            <a:r>
              <a:rPr lang="en-US" sz="1800" b="0" i="0" u="none" strike="noStrike" baseline="0" dirty="0">
                <a:solidFill>
                  <a:srgbClr val="344F68"/>
                </a:solidFill>
                <a:latin typeface="ProximaNova-Light"/>
              </a:rPr>
              <a:t>(HWB). HERO was established more than 20 years ago to conduct and share research,</a:t>
            </a:r>
          </a:p>
          <a:p>
            <a:pPr algn="l"/>
            <a:r>
              <a:rPr lang="en-US" sz="1800" b="0" i="0" u="none" strike="noStrike" baseline="0" dirty="0">
                <a:solidFill>
                  <a:srgbClr val="344F68"/>
                </a:solidFill>
                <a:latin typeface="ProximaNova-Light"/>
              </a:rPr>
              <a:t>policy, leadership, and strategy to advance workplace HWB and provide leadership of the</a:t>
            </a:r>
          </a:p>
          <a:p>
            <a:pPr algn="l"/>
            <a:r>
              <a:rPr lang="en-US" sz="1800" b="0" i="0" u="none" strike="noStrike" baseline="0" dirty="0">
                <a:solidFill>
                  <a:srgbClr val="344F68"/>
                </a:solidFill>
                <a:latin typeface="ProximaNova-Light"/>
              </a:rPr>
              <a:t>nation’s workforce. Much of the good work that HERO does is achieved through the efforts of its volunteer committees. This report was produced by one such committee, the Workplace Performance Study Committee (WP) and their Workplace Mental Health and Well-being Workgroup.</a:t>
            </a:r>
          </a:p>
          <a:p>
            <a:pPr algn="l"/>
            <a:endParaRPr lang="en-US" dirty="0">
              <a:solidFill>
                <a:srgbClr val="344F68"/>
              </a:solidFill>
              <a:latin typeface="ProximaNova-Light"/>
            </a:endParaRPr>
          </a:p>
          <a:p>
            <a:pPr algn="l"/>
            <a:r>
              <a:rPr lang="en-US" sz="1800" b="0" i="0" u="none" strike="noStrike" baseline="0" dirty="0">
                <a:solidFill>
                  <a:srgbClr val="344F68"/>
                </a:solidFill>
                <a:latin typeface="ProximaNova-Light"/>
              </a:rPr>
              <a:t>For more information please visit: </a:t>
            </a:r>
            <a:r>
              <a:rPr lang="en-US" sz="1800" b="0" i="0" u="none" strike="noStrike" baseline="0" dirty="0" err="1">
                <a:solidFill>
                  <a:srgbClr val="344F68"/>
                </a:solidFill>
                <a:latin typeface="ProximaNova-Light"/>
              </a:rPr>
              <a:t>www.hero-health.org</a:t>
            </a:r>
            <a:endParaRPr lang="en-US" sz="1800" b="0" i="0" u="none" strike="noStrike" baseline="0" dirty="0">
              <a:solidFill>
                <a:srgbClr val="344F68"/>
              </a:solidFill>
              <a:latin typeface="ProximaNova-Light"/>
            </a:endParaRPr>
          </a:p>
        </p:txBody>
      </p:sp>
      <p:sp>
        <p:nvSpPr>
          <p:cNvPr id="8" name="TextBox 7">
            <a:extLst>
              <a:ext uri="{FF2B5EF4-FFF2-40B4-BE49-F238E27FC236}">
                <a16:creationId xmlns:a16="http://schemas.microsoft.com/office/drawing/2014/main" id="{D54795B6-02D8-B64A-92E2-0B5953FEEAA9}"/>
              </a:ext>
            </a:extLst>
          </p:cNvPr>
          <p:cNvSpPr txBox="1"/>
          <p:nvPr/>
        </p:nvSpPr>
        <p:spPr>
          <a:xfrm>
            <a:off x="3506352" y="1430862"/>
            <a:ext cx="6877561" cy="523220"/>
          </a:xfrm>
          <a:prstGeom prst="rect">
            <a:avLst/>
          </a:prstGeom>
          <a:gradFill flip="none" rotWithShape="1">
            <a:gsLst>
              <a:gs pos="0">
                <a:srgbClr val="BEB171">
                  <a:tint val="66000"/>
                  <a:satMod val="160000"/>
                </a:srgbClr>
              </a:gs>
              <a:gs pos="50000">
                <a:srgbClr val="BEB171">
                  <a:tint val="44500"/>
                  <a:satMod val="160000"/>
                </a:srgbClr>
              </a:gs>
              <a:gs pos="100000">
                <a:srgbClr val="BEB171">
                  <a:tint val="23500"/>
                  <a:satMod val="160000"/>
                </a:srgbClr>
              </a:gs>
            </a:gsLst>
            <a:lin ang="16200000" scaled="1"/>
            <a:tileRect/>
          </a:gradFill>
        </p:spPr>
        <p:txBody>
          <a:bodyPr wrap="square" rtlCol="0">
            <a:spAutoFit/>
          </a:bodyPr>
          <a:lstStyle/>
          <a:p>
            <a:pPr algn="ctr"/>
            <a:r>
              <a:rPr lang="en-US" sz="2800" b="0" i="0" u="none" strike="noStrike" baseline="0" dirty="0">
                <a:solidFill>
                  <a:srgbClr val="344F68"/>
                </a:solidFill>
                <a:latin typeface="Arial Nova" panose="020B0504020202020204" pitchFamily="34" charset="0"/>
              </a:rPr>
              <a:t>About HERO</a:t>
            </a:r>
            <a:endParaRPr lang="en-US" sz="2800" dirty="0">
              <a:solidFill>
                <a:srgbClr val="344F68"/>
              </a:solidFill>
              <a:latin typeface="Arial Nova" panose="020B0504020202020204" pitchFamily="34" charset="0"/>
            </a:endParaRPr>
          </a:p>
        </p:txBody>
      </p:sp>
      <p:pic>
        <p:nvPicPr>
          <p:cNvPr id="4" name="Picture 3" descr="A picture containing logo&#10;&#10;Description automatically generated">
            <a:extLst>
              <a:ext uri="{FF2B5EF4-FFF2-40B4-BE49-F238E27FC236}">
                <a16:creationId xmlns:a16="http://schemas.microsoft.com/office/drawing/2014/main" id="{FCB1FF8E-FC30-6247-93FF-10539CB919CD}"/>
              </a:ext>
            </a:extLst>
          </p:cNvPr>
          <p:cNvPicPr>
            <a:picLocks noChangeAspect="1"/>
          </p:cNvPicPr>
          <p:nvPr/>
        </p:nvPicPr>
        <p:blipFill>
          <a:blip r:embed="rId4"/>
          <a:stretch>
            <a:fillRect/>
          </a:stretch>
        </p:blipFill>
        <p:spPr>
          <a:xfrm>
            <a:off x="1862229" y="1141871"/>
            <a:ext cx="1054538" cy="1054538"/>
          </a:xfrm>
          <a:prstGeom prst="rect">
            <a:avLst/>
          </a:prstGeom>
        </p:spPr>
      </p:pic>
      <p:sp>
        <p:nvSpPr>
          <p:cNvPr id="10" name="TextBox 9">
            <a:extLst>
              <a:ext uri="{FF2B5EF4-FFF2-40B4-BE49-F238E27FC236}">
                <a16:creationId xmlns:a16="http://schemas.microsoft.com/office/drawing/2014/main" id="{64B14018-C66B-4A45-8105-8F0AB97EFA95}"/>
              </a:ext>
            </a:extLst>
          </p:cNvPr>
          <p:cNvSpPr txBox="1"/>
          <p:nvPr/>
        </p:nvSpPr>
        <p:spPr>
          <a:xfrm>
            <a:off x="1808083" y="5906822"/>
            <a:ext cx="8575829" cy="369332"/>
          </a:xfrm>
          <a:prstGeom prst="rect">
            <a:avLst/>
          </a:prstGeom>
          <a:noFill/>
        </p:spPr>
        <p:txBody>
          <a:bodyPr wrap="square" rtlCol="0">
            <a:spAutoFit/>
          </a:bodyPr>
          <a:lstStyle/>
          <a:p>
            <a:r>
              <a:rPr lang="en-US" sz="1800" b="0" i="0" u="none" strike="noStrike" baseline="0" dirty="0">
                <a:solidFill>
                  <a:srgbClr val="344F68"/>
                </a:solidFill>
                <a:latin typeface="Calibri" panose="020F0502020204030204" pitchFamily="34" charset="0"/>
              </a:rPr>
              <a:t>© 2021 Health Enhancement Resource Organization</a:t>
            </a:r>
          </a:p>
        </p:txBody>
      </p:sp>
    </p:spTree>
    <p:extLst>
      <p:ext uri="{BB962C8B-B14F-4D97-AF65-F5344CB8AC3E}">
        <p14:creationId xmlns:p14="http://schemas.microsoft.com/office/powerpoint/2010/main" val="1035584199"/>
      </p:ext>
    </p:extLst>
  </p:cSld>
  <p:clrMapOvr>
    <a:masterClrMapping/>
  </p:clrMapOvr>
</p:sld>
</file>

<file path=ppt/theme/theme1.xml><?xml version="1.0" encoding="utf-8"?>
<a:theme xmlns:a="http://schemas.openxmlformats.org/drawingml/2006/main" name="Crop">
  <a:themeElements>
    <a:clrScheme name="Custom 2">
      <a:dk1>
        <a:srgbClr val="000000"/>
      </a:dk1>
      <a:lt1>
        <a:srgbClr val="FFFFFF"/>
      </a:lt1>
      <a:dk2>
        <a:srgbClr val="344F68"/>
      </a:dk2>
      <a:lt2>
        <a:srgbClr val="FEFFFE"/>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41B63C0376A2B41B03D156D58D270A9" ma:contentTypeVersion="10" ma:contentTypeDescription="Create a new document." ma:contentTypeScope="" ma:versionID="a457f22e8d7ae381948c2654d31977e6">
  <xsd:schema xmlns:xsd="http://www.w3.org/2001/XMLSchema" xmlns:xs="http://www.w3.org/2001/XMLSchema" xmlns:p="http://schemas.microsoft.com/office/2006/metadata/properties" xmlns:ns3="82bcbe4d-9b9b-4b0c-a213-724d23ed12e0" xmlns:ns4="83a56219-a431-4e69-b2ce-9a951af867f3" targetNamespace="http://schemas.microsoft.com/office/2006/metadata/properties" ma:root="true" ma:fieldsID="69efadfa0c18a86e0e672680e03006e5" ns3:_="" ns4:_="">
    <xsd:import namespace="82bcbe4d-9b9b-4b0c-a213-724d23ed12e0"/>
    <xsd:import namespace="83a56219-a431-4e69-b2ce-9a951af867f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2bcbe4d-9b9b-4b0c-a213-724d23ed12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a56219-a431-4e69-b2ce-9a951af867f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1A7A178-D210-4730-80E9-87923B14D4E1}">
  <ds:schemaRefs>
    <ds:schemaRef ds:uri="http://schemas.microsoft.com/sharepoint/v3/contenttype/forms"/>
  </ds:schemaRefs>
</ds:datastoreItem>
</file>

<file path=customXml/itemProps2.xml><?xml version="1.0" encoding="utf-8"?>
<ds:datastoreItem xmlns:ds="http://schemas.openxmlformats.org/officeDocument/2006/customXml" ds:itemID="{4BE1DE4A-8B4D-46F0-AE40-4B76D41192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2bcbe4d-9b9b-4b0c-a213-724d23ed12e0"/>
    <ds:schemaRef ds:uri="83a56219-a431-4e69-b2ce-9a951af867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0B4D20-F907-4E4D-ABE3-82F708F106AF}">
  <ds:schemaRefs>
    <ds:schemaRef ds:uri="http://purl.org/dc/dcmitype/"/>
    <ds:schemaRef ds:uri="http://purl.org/dc/elements/1.1/"/>
    <ds:schemaRef ds:uri="http://schemas.microsoft.com/office/2006/documentManagement/types"/>
    <ds:schemaRef ds:uri="http://schemas.openxmlformats.org/package/2006/metadata/core-properties"/>
    <ds:schemaRef ds:uri="http://www.w3.org/XML/1998/namespace"/>
    <ds:schemaRef ds:uri="http://schemas.microsoft.com/office/infopath/2007/PartnerControls"/>
    <ds:schemaRef ds:uri="http://purl.org/dc/terms/"/>
    <ds:schemaRef ds:uri="83a56219-a431-4e69-b2ce-9a951af867f3"/>
    <ds:schemaRef ds:uri="82bcbe4d-9b9b-4b0c-a213-724d23ed12e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{4D6938A6-ECC5-1C4F-9793-71B8FD002092}tf10001072</Template>
  <TotalTime>42135</TotalTime>
  <Words>882</Words>
  <Application>Microsoft Office PowerPoint</Application>
  <PresentationFormat>Widescreen</PresentationFormat>
  <Paragraphs>86</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 Nova</vt:lpstr>
      <vt:lpstr>Arial Rounded MT Bold</vt:lpstr>
      <vt:lpstr>Calibri</vt:lpstr>
      <vt:lpstr>Franklin Gothic Book</vt:lpstr>
      <vt:lpstr>ProximaNova-Light</vt:lpstr>
      <vt:lpstr>Crop</vt:lpstr>
      <vt:lpstr>EMPLOYEE MENTAL HEALTH AND WELL-BEING: EMERGING BEST PRACTICES AND CASE STUDY EXAMPLES</vt:lpstr>
      <vt:lpstr>1</vt:lpstr>
      <vt:lpstr>2</vt:lpstr>
      <vt:lpstr>3</vt:lpstr>
      <vt:lpstr>4</vt:lpstr>
      <vt:lpstr>5</vt:lpstr>
      <vt:lpstr>6</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Kroll</dc:creator>
  <cp:lastModifiedBy>Emily Wolfe</cp:lastModifiedBy>
  <cp:revision>27</cp:revision>
  <cp:lastPrinted>2020-10-06T18:14:23Z</cp:lastPrinted>
  <dcterms:created xsi:type="dcterms:W3CDTF">2020-10-06T14:23:40Z</dcterms:created>
  <dcterms:modified xsi:type="dcterms:W3CDTF">2021-01-06T19:27:42Z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0x010100741B63C0376A2B41B03D156D58D270A9</vt:lpwstr>
  </property>
</Properties>
</file>