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14.xml" ContentType="application/vnd.openxmlformats-officedocument.presentationml.notesSlide+xml"/>
  <Override PartName="/ppt/comments/comment2.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08" r:id="rId4"/>
  </p:sldMasterIdLst>
  <p:notesMasterIdLst>
    <p:notesMasterId r:id="rId38"/>
  </p:notesMasterIdLst>
  <p:handoutMasterIdLst>
    <p:handoutMasterId r:id="rId39"/>
  </p:handoutMasterIdLst>
  <p:sldIdLst>
    <p:sldId id="296" r:id="rId5"/>
    <p:sldId id="295" r:id="rId6"/>
    <p:sldId id="266" r:id="rId7"/>
    <p:sldId id="294" r:id="rId8"/>
    <p:sldId id="280" r:id="rId9"/>
    <p:sldId id="283" r:id="rId10"/>
    <p:sldId id="285" r:id="rId11"/>
    <p:sldId id="286" r:id="rId12"/>
    <p:sldId id="288" r:id="rId13"/>
    <p:sldId id="275" r:id="rId14"/>
    <p:sldId id="319" r:id="rId15"/>
    <p:sldId id="320"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297" r:id="rId31"/>
    <p:sldId id="298" r:id="rId32"/>
    <p:sldId id="299" r:id="rId33"/>
    <p:sldId id="300" r:id="rId34"/>
    <p:sldId id="301" r:id="rId35"/>
    <p:sldId id="302" r:id="rId36"/>
    <p:sldId id="31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y Brita" initials="" lastIdx="7" clrIdx="0"/>
  <p:cmAuthor id="2" name="Carley Riley"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07F"/>
    <a:srgbClr val="6893C3"/>
    <a:srgbClr val="3B6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2" autoAdjust="0"/>
    <p:restoredTop sz="94660"/>
  </p:normalViewPr>
  <p:slideViewPr>
    <p:cSldViewPr>
      <p:cViewPr varScale="1">
        <p:scale>
          <a:sx n="79" d="100"/>
          <a:sy n="79" d="100"/>
        </p:scale>
        <p:origin x="134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33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 Koentopf" userId="05aa1b6e-096d-4259-a6a8-fb750dbeb0b2" providerId="ADAL" clId="{562C7C2C-909E-429F-BF6B-52F8191A0965}"/>
    <pc:docChg chg="addSld delSld modSld sldOrd">
      <pc:chgData name="Marin Koentopf" userId="05aa1b6e-096d-4259-a6a8-fb750dbeb0b2" providerId="ADAL" clId="{562C7C2C-909E-429F-BF6B-52F8191A0965}" dt="2018-03-14T15:56:19.400" v="200" actId="20577"/>
      <pc:docMkLst>
        <pc:docMk/>
      </pc:docMkLst>
      <pc:sldChg chg="modSp ord">
        <pc:chgData name="Marin Koentopf" userId="05aa1b6e-096d-4259-a6a8-fb750dbeb0b2" providerId="ADAL" clId="{562C7C2C-909E-429F-BF6B-52F8191A0965}" dt="2018-03-13T14:53:31.160" v="182" actId="20577"/>
        <pc:sldMkLst>
          <pc:docMk/>
          <pc:sldMk cId="3243937214" sldId="297"/>
        </pc:sldMkLst>
        <pc:spChg chg="mod">
          <ac:chgData name="Marin Koentopf" userId="05aa1b6e-096d-4259-a6a8-fb750dbeb0b2" providerId="ADAL" clId="{562C7C2C-909E-429F-BF6B-52F8191A0965}" dt="2018-03-13T14:53:31.160" v="182" actId="20577"/>
          <ac:spMkLst>
            <pc:docMk/>
            <pc:sldMk cId="3243937214" sldId="297"/>
            <ac:spMk id="3" creationId="{9D0F9B2A-5F75-44EB-B8FC-2B43D9712E19}"/>
          </ac:spMkLst>
        </pc:spChg>
      </pc:sldChg>
      <pc:sldChg chg="modSp ord">
        <pc:chgData name="Marin Koentopf" userId="05aa1b6e-096d-4259-a6a8-fb750dbeb0b2" providerId="ADAL" clId="{562C7C2C-909E-429F-BF6B-52F8191A0965}" dt="2018-03-13T14:53:35.367" v="184" actId="20577"/>
        <pc:sldMkLst>
          <pc:docMk/>
          <pc:sldMk cId="3899746506" sldId="298"/>
        </pc:sldMkLst>
        <pc:spChg chg="mod">
          <ac:chgData name="Marin Koentopf" userId="05aa1b6e-096d-4259-a6a8-fb750dbeb0b2" providerId="ADAL" clId="{562C7C2C-909E-429F-BF6B-52F8191A0965}" dt="2018-03-13T14:53:35.367" v="184" actId="20577"/>
          <ac:spMkLst>
            <pc:docMk/>
            <pc:sldMk cId="3899746506" sldId="298"/>
            <ac:spMk id="3" creationId="{9D0F9B2A-5F75-44EB-B8FC-2B43D9712E19}"/>
          </ac:spMkLst>
        </pc:spChg>
      </pc:sldChg>
      <pc:sldChg chg="modSp ord">
        <pc:chgData name="Marin Koentopf" userId="05aa1b6e-096d-4259-a6a8-fb750dbeb0b2" providerId="ADAL" clId="{562C7C2C-909E-429F-BF6B-52F8191A0965}" dt="2018-03-13T14:53:40.627" v="186" actId="20577"/>
        <pc:sldMkLst>
          <pc:docMk/>
          <pc:sldMk cId="506875117" sldId="299"/>
        </pc:sldMkLst>
        <pc:spChg chg="mod">
          <ac:chgData name="Marin Koentopf" userId="05aa1b6e-096d-4259-a6a8-fb750dbeb0b2" providerId="ADAL" clId="{562C7C2C-909E-429F-BF6B-52F8191A0965}" dt="2018-03-13T14:53:40.627" v="186" actId="20577"/>
          <ac:spMkLst>
            <pc:docMk/>
            <pc:sldMk cId="506875117" sldId="299"/>
            <ac:spMk id="3" creationId="{9D0F9B2A-5F75-44EB-B8FC-2B43D9712E19}"/>
          </ac:spMkLst>
        </pc:spChg>
      </pc:sldChg>
      <pc:sldChg chg="modSp ord">
        <pc:chgData name="Marin Koentopf" userId="05aa1b6e-096d-4259-a6a8-fb750dbeb0b2" providerId="ADAL" clId="{562C7C2C-909E-429F-BF6B-52F8191A0965}" dt="2018-03-14T15:56:19.400" v="200" actId="20577"/>
        <pc:sldMkLst>
          <pc:docMk/>
          <pc:sldMk cId="1934616556" sldId="300"/>
        </pc:sldMkLst>
        <pc:spChg chg="mod">
          <ac:chgData name="Marin Koentopf" userId="05aa1b6e-096d-4259-a6a8-fb750dbeb0b2" providerId="ADAL" clId="{562C7C2C-909E-429F-BF6B-52F8191A0965}" dt="2018-03-14T15:56:19.400" v="200" actId="20577"/>
          <ac:spMkLst>
            <pc:docMk/>
            <pc:sldMk cId="1934616556" sldId="300"/>
            <ac:spMk id="2" creationId="{9B90FA6E-60F9-4199-9E3A-E62E96F79A70}"/>
          </ac:spMkLst>
        </pc:spChg>
        <pc:spChg chg="mod">
          <ac:chgData name="Marin Koentopf" userId="05aa1b6e-096d-4259-a6a8-fb750dbeb0b2" providerId="ADAL" clId="{562C7C2C-909E-429F-BF6B-52F8191A0965}" dt="2018-03-13T14:53:45.669" v="188" actId="20577"/>
          <ac:spMkLst>
            <pc:docMk/>
            <pc:sldMk cId="1934616556" sldId="300"/>
            <ac:spMk id="3" creationId="{9D0F9B2A-5F75-44EB-B8FC-2B43D9712E19}"/>
          </ac:spMkLst>
        </pc:spChg>
      </pc:sldChg>
      <pc:sldChg chg="modSp ord">
        <pc:chgData name="Marin Koentopf" userId="05aa1b6e-096d-4259-a6a8-fb750dbeb0b2" providerId="ADAL" clId="{562C7C2C-909E-429F-BF6B-52F8191A0965}" dt="2018-03-13T15:15:55.658" v="194" actId="20577"/>
        <pc:sldMkLst>
          <pc:docMk/>
          <pc:sldMk cId="4088980613" sldId="301"/>
        </pc:sldMkLst>
        <pc:spChg chg="mod">
          <ac:chgData name="Marin Koentopf" userId="05aa1b6e-096d-4259-a6a8-fb750dbeb0b2" providerId="ADAL" clId="{562C7C2C-909E-429F-BF6B-52F8191A0965}" dt="2018-03-13T15:15:55.658" v="194" actId="20577"/>
          <ac:spMkLst>
            <pc:docMk/>
            <pc:sldMk cId="4088980613" sldId="301"/>
            <ac:spMk id="2" creationId="{9B90FA6E-60F9-4199-9E3A-E62E96F79A70}"/>
          </ac:spMkLst>
        </pc:spChg>
        <pc:spChg chg="mod">
          <ac:chgData name="Marin Koentopf" userId="05aa1b6e-096d-4259-a6a8-fb750dbeb0b2" providerId="ADAL" clId="{562C7C2C-909E-429F-BF6B-52F8191A0965}" dt="2018-03-13T14:53:52.382" v="190" actId="20577"/>
          <ac:spMkLst>
            <pc:docMk/>
            <pc:sldMk cId="4088980613" sldId="301"/>
            <ac:spMk id="3" creationId="{9D0F9B2A-5F75-44EB-B8FC-2B43D9712E19}"/>
          </ac:spMkLst>
        </pc:spChg>
      </pc:sldChg>
      <pc:sldChg chg="modSp ord">
        <pc:chgData name="Marin Koentopf" userId="05aa1b6e-096d-4259-a6a8-fb750dbeb0b2" providerId="ADAL" clId="{562C7C2C-909E-429F-BF6B-52F8191A0965}" dt="2018-03-13T14:53:56.928" v="192" actId="20577"/>
        <pc:sldMkLst>
          <pc:docMk/>
          <pc:sldMk cId="2812839796" sldId="302"/>
        </pc:sldMkLst>
        <pc:spChg chg="mod">
          <ac:chgData name="Marin Koentopf" userId="05aa1b6e-096d-4259-a6a8-fb750dbeb0b2" providerId="ADAL" clId="{562C7C2C-909E-429F-BF6B-52F8191A0965}" dt="2018-03-13T14:53:56.928" v="192" actId="20577"/>
          <ac:spMkLst>
            <pc:docMk/>
            <pc:sldMk cId="2812839796" sldId="302"/>
            <ac:spMk id="3" creationId="{9D0F9B2A-5F75-44EB-B8FC-2B43D9712E19}"/>
          </ac:spMkLst>
        </pc:spChg>
      </pc:sldChg>
      <pc:sldChg chg="addSp modSp add">
        <pc:chgData name="Marin Koentopf" userId="05aa1b6e-096d-4259-a6a8-fb750dbeb0b2" providerId="ADAL" clId="{562C7C2C-909E-429F-BF6B-52F8191A0965}" dt="2018-03-12T14:57:26.406" v="13" actId="732"/>
        <pc:sldMkLst>
          <pc:docMk/>
          <pc:sldMk cId="718828583" sldId="317"/>
        </pc:sldMkLst>
        <pc:spChg chg="add mod">
          <ac:chgData name="Marin Koentopf" userId="05aa1b6e-096d-4259-a6a8-fb750dbeb0b2" providerId="ADAL" clId="{562C7C2C-909E-429F-BF6B-52F8191A0965}" dt="2018-03-12T14:56:26.405" v="8" actId="208"/>
          <ac:spMkLst>
            <pc:docMk/>
            <pc:sldMk cId="718828583" sldId="317"/>
            <ac:spMk id="5" creationId="{0C12C2DE-A9C1-4199-B3B4-1D5692CE26F8}"/>
          </ac:spMkLst>
        </pc:spChg>
        <pc:picChg chg="add mod ord modCrop">
          <ac:chgData name="Marin Koentopf" userId="05aa1b6e-096d-4259-a6a8-fb750dbeb0b2" providerId="ADAL" clId="{562C7C2C-909E-429F-BF6B-52F8191A0965}" dt="2018-03-12T14:57:26.406" v="13" actId="732"/>
          <ac:picMkLst>
            <pc:docMk/>
            <pc:sldMk cId="718828583" sldId="317"/>
            <ac:picMk id="4" creationId="{02C09D2D-2B83-49D2-B976-BB46C23531DC}"/>
          </ac:picMkLst>
        </pc:picChg>
      </pc:sldChg>
      <pc:sldChg chg="add del">
        <pc:chgData name="Marin Koentopf" userId="05aa1b6e-096d-4259-a6a8-fb750dbeb0b2" providerId="ADAL" clId="{562C7C2C-909E-429F-BF6B-52F8191A0965}" dt="2018-03-13T14:51:06.255" v="17" actId="2696"/>
        <pc:sldMkLst>
          <pc:docMk/>
          <pc:sldMk cId="3640265427" sldId="318"/>
        </pc:sldMkLst>
      </pc:sldChg>
      <pc:sldChg chg="modSp add ord">
        <pc:chgData name="Marin Koentopf" userId="05aa1b6e-096d-4259-a6a8-fb750dbeb0b2" providerId="ADAL" clId="{562C7C2C-909E-429F-BF6B-52F8191A0965}" dt="2018-03-13T14:52:31.727" v="119" actId="20577"/>
        <pc:sldMkLst>
          <pc:docMk/>
          <pc:sldMk cId="1202737385" sldId="319"/>
        </pc:sldMkLst>
        <pc:spChg chg="mod">
          <ac:chgData name="Marin Koentopf" userId="05aa1b6e-096d-4259-a6a8-fb750dbeb0b2" providerId="ADAL" clId="{562C7C2C-909E-429F-BF6B-52F8191A0965}" dt="2018-03-13T14:52:31.727" v="119" actId="20577"/>
          <ac:spMkLst>
            <pc:docMk/>
            <pc:sldMk cId="1202737385" sldId="319"/>
            <ac:spMk id="2" creationId="{9B90FA6E-60F9-4199-9E3A-E62E96F79A70}"/>
          </ac:spMkLst>
        </pc:spChg>
      </pc:sldChg>
      <pc:sldChg chg="modSp add">
        <pc:chgData name="Marin Koentopf" userId="05aa1b6e-096d-4259-a6a8-fb750dbeb0b2" providerId="ADAL" clId="{562C7C2C-909E-429F-BF6B-52F8191A0965}" dt="2018-03-13T14:53:15.286" v="180" actId="6549"/>
        <pc:sldMkLst>
          <pc:docMk/>
          <pc:sldMk cId="1865245060" sldId="320"/>
        </pc:sldMkLst>
        <pc:spChg chg="mod">
          <ac:chgData name="Marin Koentopf" userId="05aa1b6e-096d-4259-a6a8-fb750dbeb0b2" providerId="ADAL" clId="{562C7C2C-909E-429F-BF6B-52F8191A0965}" dt="2018-03-13T14:53:15.286" v="180" actId="6549"/>
          <ac:spMkLst>
            <pc:docMk/>
            <pc:sldMk cId="1865245060" sldId="320"/>
            <ac:spMk id="2" creationId="{9B90FA6E-60F9-4199-9E3A-E62E96F79A70}"/>
          </ac:spMkLst>
        </pc:spChg>
        <pc:spChg chg="mod">
          <ac:chgData name="Marin Koentopf" userId="05aa1b6e-096d-4259-a6a8-fb750dbeb0b2" providerId="ADAL" clId="{562C7C2C-909E-429F-BF6B-52F8191A0965}" dt="2018-03-13T14:52:39.833" v="122" actId="20577"/>
          <ac:spMkLst>
            <pc:docMk/>
            <pc:sldMk cId="1865245060" sldId="320"/>
            <ac:spMk id="3" creationId="{9D0F9B2A-5F75-44EB-B8FC-2B43D9712E1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cat>
            <c:strRef>
              <c:f>Sheet1!$A$2:$A$16</c:f>
              <c:strCache>
                <c:ptCount val="15"/>
                <c:pt idx="0">
                  <c:v>1st Qtr</c:v>
                </c:pt>
                <c:pt idx="1">
                  <c:v>2nd Qtr</c:v>
                </c:pt>
                <c:pt idx="2">
                  <c:v>3rd Qtr</c:v>
                </c:pt>
                <c:pt idx="3">
                  <c:v>4th Qtr</c:v>
                </c:pt>
                <c:pt idx="4">
                  <c:v>1st Qtr</c:v>
                </c:pt>
                <c:pt idx="5">
                  <c:v>2nd Qtr</c:v>
                </c:pt>
                <c:pt idx="6">
                  <c:v>3rd Qtr</c:v>
                </c:pt>
                <c:pt idx="7">
                  <c:v>4th Qtr</c:v>
                </c:pt>
                <c:pt idx="8">
                  <c:v>1st Qtr</c:v>
                </c:pt>
                <c:pt idx="9">
                  <c:v>2nd Qtr</c:v>
                </c:pt>
                <c:pt idx="10">
                  <c:v>3rd Qtr</c:v>
                </c:pt>
                <c:pt idx="11">
                  <c:v>4th Qtr</c:v>
                </c:pt>
                <c:pt idx="12">
                  <c:v>1st Qtr</c:v>
                </c:pt>
                <c:pt idx="13">
                  <c:v>2nd Qtr</c:v>
                </c:pt>
                <c:pt idx="14">
                  <c:v>3rd Qtr</c:v>
                </c:pt>
              </c:strCache>
            </c:strRef>
          </c:cat>
          <c:val>
            <c:numRef>
              <c:f>Sheet1!$B$2:$B$16</c:f>
              <c:numCache>
                <c:formatCode>General</c:formatCode>
                <c:ptCount val="15"/>
                <c:pt idx="0">
                  <c:v>2.2999999999999998</c:v>
                </c:pt>
                <c:pt idx="1">
                  <c:v>3.2</c:v>
                </c:pt>
                <c:pt idx="2">
                  <c:v>1.4</c:v>
                </c:pt>
                <c:pt idx="3">
                  <c:v>1.2</c:v>
                </c:pt>
                <c:pt idx="4">
                  <c:v>3</c:v>
                </c:pt>
                <c:pt idx="5">
                  <c:v>3.3</c:v>
                </c:pt>
                <c:pt idx="6">
                  <c:v>2</c:v>
                </c:pt>
                <c:pt idx="7">
                  <c:v>1.3</c:v>
                </c:pt>
                <c:pt idx="8">
                  <c:v>1.8</c:v>
                </c:pt>
                <c:pt idx="9">
                  <c:v>2.7</c:v>
                </c:pt>
                <c:pt idx="10">
                  <c:v>3.4</c:v>
                </c:pt>
                <c:pt idx="11">
                  <c:v>1.2</c:v>
                </c:pt>
                <c:pt idx="12">
                  <c:v>4.2</c:v>
                </c:pt>
                <c:pt idx="13">
                  <c:v>4.0999999999999996</c:v>
                </c:pt>
                <c:pt idx="14">
                  <c:v>4.2</c:v>
                </c:pt>
              </c:numCache>
            </c:numRef>
          </c:val>
          <c:extLst>
            <c:ext xmlns:c16="http://schemas.microsoft.com/office/drawing/2014/chart" uri="{C3380CC4-5D6E-409C-BE32-E72D297353CC}">
              <c16:uniqueId val="{00000000-B08E-49B7-8A92-98EBE0C8D42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3-18T09:17:40.283" idx="7">
    <p:pos x="-307" y="398"/>
    <p:text>Needs a shorter title</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17T11:57:05.772" idx="3">
    <p:pos x="-370" y="145"/>
    <p:text>Can we color code these columns based on the coloring from the ecological circles slide?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669EB-C064-46CA-AE86-A81A95C80D89}" type="doc">
      <dgm:prSet loTypeId="urn:microsoft.com/office/officeart/2005/8/layout/arrow2" loCatId="process" qsTypeId="urn:microsoft.com/office/officeart/2005/8/quickstyle/simple1" qsCatId="simple" csTypeId="urn:microsoft.com/office/officeart/2005/8/colors/accent1_2" csCatId="accent1" phldr="1"/>
      <dgm:spPr/>
    </dgm:pt>
    <dgm:pt modelId="{FD9ED580-CE88-4925-98DE-A31FD4644D04}">
      <dgm:prSet phldrT="[Text]" custT="1"/>
      <dgm:spPr/>
      <dgm:t>
        <a:bodyPr/>
        <a:lstStyle/>
        <a:p>
          <a:pPr algn="ctr"/>
          <a:r>
            <a:rPr lang="en-US" sz="2800" dirty="0"/>
            <a:t>Business Case Development and Evolution</a:t>
          </a:r>
        </a:p>
      </dgm:t>
    </dgm:pt>
    <dgm:pt modelId="{39A995CB-5BA4-4D6F-8894-CDDC165233C8}" type="parTrans" cxnId="{75C670F6-2F82-4B4F-9183-91BA94236E9D}">
      <dgm:prSet/>
      <dgm:spPr/>
      <dgm:t>
        <a:bodyPr/>
        <a:lstStyle/>
        <a:p>
          <a:endParaRPr lang="en-US"/>
        </a:p>
      </dgm:t>
    </dgm:pt>
    <dgm:pt modelId="{A3903CF7-E485-42E9-BF95-5C50980C4A7A}" type="sibTrans" cxnId="{75C670F6-2F82-4B4F-9183-91BA94236E9D}">
      <dgm:prSet/>
      <dgm:spPr/>
      <dgm:t>
        <a:bodyPr/>
        <a:lstStyle/>
        <a:p>
          <a:endParaRPr lang="en-US"/>
        </a:p>
      </dgm:t>
    </dgm:pt>
    <dgm:pt modelId="{205DBA50-0BB8-45E0-BAB3-55C26B452598}" type="pres">
      <dgm:prSet presAssocID="{FD8669EB-C064-46CA-AE86-A81A95C80D89}" presName="arrowDiagram" presStyleCnt="0">
        <dgm:presLayoutVars>
          <dgm:chMax val="5"/>
          <dgm:dir/>
          <dgm:resizeHandles val="exact"/>
        </dgm:presLayoutVars>
      </dgm:prSet>
      <dgm:spPr/>
    </dgm:pt>
    <dgm:pt modelId="{5DFA03AD-3A84-4FD1-AB76-C506E6A116F4}" type="pres">
      <dgm:prSet presAssocID="{FD8669EB-C064-46CA-AE86-A81A95C80D89}" presName="arrow" presStyleLbl="bgShp" presStyleIdx="0" presStyleCnt="1" custScaleX="106944"/>
      <dgm:spPr/>
    </dgm:pt>
    <dgm:pt modelId="{012E23D4-3DEA-46AB-A626-842EF07C680B}" type="pres">
      <dgm:prSet presAssocID="{FD8669EB-C064-46CA-AE86-A81A95C80D89}" presName="arrowDiagram1" presStyleCnt="0">
        <dgm:presLayoutVars>
          <dgm:bulletEnabled val="1"/>
        </dgm:presLayoutVars>
      </dgm:prSet>
      <dgm:spPr/>
    </dgm:pt>
    <dgm:pt modelId="{4ED3A0DD-6504-4EFE-A1DC-CFA770DE6CFF}" type="pres">
      <dgm:prSet presAssocID="{FD9ED580-CE88-4925-98DE-A31FD4644D04}" presName="bullet1" presStyleLbl="node1" presStyleIdx="0" presStyleCnt="1"/>
      <dgm:spPr/>
    </dgm:pt>
    <dgm:pt modelId="{9838806A-9B95-487B-A39D-39CCD645DE90}" type="pres">
      <dgm:prSet presAssocID="{FD9ED580-CE88-4925-98DE-A31FD4644D04}" presName="textBox1" presStyleLbl="revTx" presStyleIdx="0" presStyleCnt="1" custScaleX="250000" custScaleY="18482" custLinFactNeighborX="-12500" custLinFactNeighborY="-31220">
        <dgm:presLayoutVars>
          <dgm:bulletEnabled val="1"/>
        </dgm:presLayoutVars>
      </dgm:prSet>
      <dgm:spPr/>
    </dgm:pt>
  </dgm:ptLst>
  <dgm:cxnLst>
    <dgm:cxn modelId="{EB834B23-4251-48E9-8216-C0522998C6B4}" type="presOf" srcId="{FD8669EB-C064-46CA-AE86-A81A95C80D89}" destId="{205DBA50-0BB8-45E0-BAB3-55C26B452598}" srcOrd="0" destOrd="0" presId="urn:microsoft.com/office/officeart/2005/8/layout/arrow2"/>
    <dgm:cxn modelId="{458CDE25-406C-4039-974F-E93C4634132A}" type="presOf" srcId="{FD9ED580-CE88-4925-98DE-A31FD4644D04}" destId="{9838806A-9B95-487B-A39D-39CCD645DE90}" srcOrd="0" destOrd="0" presId="urn:microsoft.com/office/officeart/2005/8/layout/arrow2"/>
    <dgm:cxn modelId="{75C670F6-2F82-4B4F-9183-91BA94236E9D}" srcId="{FD8669EB-C064-46CA-AE86-A81A95C80D89}" destId="{FD9ED580-CE88-4925-98DE-A31FD4644D04}" srcOrd="0" destOrd="0" parTransId="{39A995CB-5BA4-4D6F-8894-CDDC165233C8}" sibTransId="{A3903CF7-E485-42E9-BF95-5C50980C4A7A}"/>
    <dgm:cxn modelId="{888D7395-BD0E-4178-861B-D62A149BDC9D}" type="presParOf" srcId="{205DBA50-0BB8-45E0-BAB3-55C26B452598}" destId="{5DFA03AD-3A84-4FD1-AB76-C506E6A116F4}" srcOrd="0" destOrd="0" presId="urn:microsoft.com/office/officeart/2005/8/layout/arrow2"/>
    <dgm:cxn modelId="{CC90F17D-8E1D-4180-B83B-C18C7607B47B}" type="presParOf" srcId="{205DBA50-0BB8-45E0-BAB3-55C26B452598}" destId="{012E23D4-3DEA-46AB-A626-842EF07C680B}" srcOrd="1" destOrd="0" presId="urn:microsoft.com/office/officeart/2005/8/layout/arrow2"/>
    <dgm:cxn modelId="{FA7BA61D-0EFE-4BC0-AEDD-D5A52D24B78B}" type="presParOf" srcId="{012E23D4-3DEA-46AB-A626-842EF07C680B}" destId="{4ED3A0DD-6504-4EFE-A1DC-CFA770DE6CFF}" srcOrd="0" destOrd="0" presId="urn:microsoft.com/office/officeart/2005/8/layout/arrow2"/>
    <dgm:cxn modelId="{5421A59D-2F46-4732-9EA0-CF9557992FD6}" type="presParOf" srcId="{012E23D4-3DEA-46AB-A626-842EF07C680B}" destId="{9838806A-9B95-487B-A39D-39CCD645DE90}"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BBD02-F089-44D4-B5F7-D60912076E9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22512FD-5AE1-499C-9DA6-941A34C8DAE1}">
      <dgm:prSet phldrT="[Text]"/>
      <dgm:spPr/>
      <dgm:t>
        <a:bodyPr/>
        <a:lstStyle/>
        <a:p>
          <a:r>
            <a:rPr lang="en-US" dirty="0"/>
            <a:t>Compliance-Driven</a:t>
          </a:r>
        </a:p>
      </dgm:t>
    </dgm:pt>
    <dgm:pt modelId="{E32E2FE6-F64A-4E20-972D-529B1E67B089}" type="parTrans" cxnId="{5EE0822F-7CB6-4356-83D3-1045B5097A30}">
      <dgm:prSet/>
      <dgm:spPr/>
      <dgm:t>
        <a:bodyPr/>
        <a:lstStyle/>
        <a:p>
          <a:endParaRPr lang="en-US"/>
        </a:p>
      </dgm:t>
    </dgm:pt>
    <dgm:pt modelId="{EF0AF46B-026C-438A-A0AC-0B5B76B9F398}" type="sibTrans" cxnId="{5EE0822F-7CB6-4356-83D3-1045B5097A30}">
      <dgm:prSet/>
      <dgm:spPr/>
      <dgm:t>
        <a:bodyPr/>
        <a:lstStyle/>
        <a:p>
          <a:endParaRPr lang="en-US"/>
        </a:p>
      </dgm:t>
    </dgm:pt>
    <dgm:pt modelId="{75BA5588-7E13-45D5-A037-7F35AA1DC727}">
      <dgm:prSet phldrT="[Text]"/>
      <dgm:spPr/>
      <dgm:t>
        <a:bodyPr/>
        <a:lstStyle/>
        <a:p>
          <a:r>
            <a:rPr lang="en-US" dirty="0"/>
            <a:t>Charitable</a:t>
          </a:r>
        </a:p>
      </dgm:t>
    </dgm:pt>
    <dgm:pt modelId="{4807A6A8-D90B-4280-8C1D-C1AE99DCA4C6}" type="parTrans" cxnId="{9F153558-7E5E-4582-B2CE-89DE946D14AA}">
      <dgm:prSet/>
      <dgm:spPr/>
      <dgm:t>
        <a:bodyPr/>
        <a:lstStyle/>
        <a:p>
          <a:endParaRPr lang="en-US"/>
        </a:p>
      </dgm:t>
    </dgm:pt>
    <dgm:pt modelId="{E4DF43BC-9EB4-44C6-B78C-EB8D2B13205A}" type="sibTrans" cxnId="{9F153558-7E5E-4582-B2CE-89DE946D14AA}">
      <dgm:prSet/>
      <dgm:spPr/>
      <dgm:t>
        <a:bodyPr/>
        <a:lstStyle/>
        <a:p>
          <a:endParaRPr lang="en-US"/>
        </a:p>
      </dgm:t>
    </dgm:pt>
    <dgm:pt modelId="{DBED13DF-CA14-4430-BA0B-4D1365112F85}">
      <dgm:prSet phldrT="[Text]"/>
      <dgm:spPr/>
      <dgm:t>
        <a:bodyPr/>
        <a:lstStyle/>
        <a:p>
          <a:r>
            <a:rPr lang="en-US" dirty="0"/>
            <a:t>Strategic</a:t>
          </a:r>
        </a:p>
      </dgm:t>
    </dgm:pt>
    <dgm:pt modelId="{9A80907D-C17B-42F4-ADDD-DF3C6C01DD68}" type="parTrans" cxnId="{2637BEF7-FDB5-481A-81A1-C17BFA104B9F}">
      <dgm:prSet/>
      <dgm:spPr/>
      <dgm:t>
        <a:bodyPr/>
        <a:lstStyle/>
        <a:p>
          <a:endParaRPr lang="en-US"/>
        </a:p>
      </dgm:t>
    </dgm:pt>
    <dgm:pt modelId="{3A61CC6C-E3A7-4CB1-999F-C13006A48D4E}" type="sibTrans" cxnId="{2637BEF7-FDB5-481A-81A1-C17BFA104B9F}">
      <dgm:prSet/>
      <dgm:spPr/>
      <dgm:t>
        <a:bodyPr/>
        <a:lstStyle/>
        <a:p>
          <a:endParaRPr lang="en-US"/>
        </a:p>
      </dgm:t>
    </dgm:pt>
    <dgm:pt modelId="{EEF201B5-77A8-42FE-B14F-EC23F641DAD5}">
      <dgm:prSet/>
      <dgm:spPr/>
      <dgm:t>
        <a:bodyPr/>
        <a:lstStyle/>
        <a:p>
          <a:r>
            <a:rPr lang="en-US" dirty="0"/>
            <a:t>Systemic</a:t>
          </a:r>
        </a:p>
      </dgm:t>
    </dgm:pt>
    <dgm:pt modelId="{E743A360-6195-4435-8FB3-C0FFB183F813}" type="parTrans" cxnId="{AA49B4EC-96D3-4EF9-878A-B45A0670E56E}">
      <dgm:prSet/>
      <dgm:spPr/>
      <dgm:t>
        <a:bodyPr/>
        <a:lstStyle/>
        <a:p>
          <a:endParaRPr lang="en-US"/>
        </a:p>
      </dgm:t>
    </dgm:pt>
    <dgm:pt modelId="{D05B3198-BFB6-4906-96E7-A6CB86672DE7}" type="sibTrans" cxnId="{AA49B4EC-96D3-4EF9-878A-B45A0670E56E}">
      <dgm:prSet/>
      <dgm:spPr/>
      <dgm:t>
        <a:bodyPr/>
        <a:lstStyle/>
        <a:p>
          <a:endParaRPr lang="en-US"/>
        </a:p>
      </dgm:t>
    </dgm:pt>
    <dgm:pt modelId="{D3AFA5BD-1024-4674-A79D-0F4FFE626B97}" type="pres">
      <dgm:prSet presAssocID="{F4BBBD02-F089-44D4-B5F7-D60912076E91}" presName="Name0" presStyleCnt="0">
        <dgm:presLayoutVars>
          <dgm:dir/>
          <dgm:animLvl val="lvl"/>
          <dgm:resizeHandles val="exact"/>
        </dgm:presLayoutVars>
      </dgm:prSet>
      <dgm:spPr/>
    </dgm:pt>
    <dgm:pt modelId="{238AD218-6135-477F-B54B-6101A75A2DB4}" type="pres">
      <dgm:prSet presAssocID="{022512FD-5AE1-499C-9DA6-941A34C8DAE1}" presName="parTxOnly" presStyleLbl="node1" presStyleIdx="0" presStyleCnt="4">
        <dgm:presLayoutVars>
          <dgm:chMax val="0"/>
          <dgm:chPref val="0"/>
          <dgm:bulletEnabled val="1"/>
        </dgm:presLayoutVars>
      </dgm:prSet>
      <dgm:spPr/>
    </dgm:pt>
    <dgm:pt modelId="{3D73E379-C3C4-424A-8B09-CAFE0D0E5C05}" type="pres">
      <dgm:prSet presAssocID="{EF0AF46B-026C-438A-A0AC-0B5B76B9F398}" presName="parTxOnlySpace" presStyleCnt="0"/>
      <dgm:spPr/>
    </dgm:pt>
    <dgm:pt modelId="{AABD85EA-F39C-4081-98DA-6BE7FC243C5A}" type="pres">
      <dgm:prSet presAssocID="{75BA5588-7E13-45D5-A037-7F35AA1DC727}" presName="parTxOnly" presStyleLbl="node1" presStyleIdx="1" presStyleCnt="4">
        <dgm:presLayoutVars>
          <dgm:chMax val="0"/>
          <dgm:chPref val="0"/>
          <dgm:bulletEnabled val="1"/>
        </dgm:presLayoutVars>
      </dgm:prSet>
      <dgm:spPr/>
    </dgm:pt>
    <dgm:pt modelId="{30A4D23D-8178-448B-8A5B-689E426415F8}" type="pres">
      <dgm:prSet presAssocID="{E4DF43BC-9EB4-44C6-B78C-EB8D2B13205A}" presName="parTxOnlySpace" presStyleCnt="0"/>
      <dgm:spPr/>
    </dgm:pt>
    <dgm:pt modelId="{15D9065A-E311-4EFC-9CD1-691E840D5720}" type="pres">
      <dgm:prSet presAssocID="{DBED13DF-CA14-4430-BA0B-4D1365112F85}" presName="parTxOnly" presStyleLbl="node1" presStyleIdx="2" presStyleCnt="4">
        <dgm:presLayoutVars>
          <dgm:chMax val="0"/>
          <dgm:chPref val="0"/>
          <dgm:bulletEnabled val="1"/>
        </dgm:presLayoutVars>
      </dgm:prSet>
      <dgm:spPr/>
    </dgm:pt>
    <dgm:pt modelId="{DF5D9D78-2738-42E4-AC2A-08975F1210C5}" type="pres">
      <dgm:prSet presAssocID="{3A61CC6C-E3A7-4CB1-999F-C13006A48D4E}" presName="parTxOnlySpace" presStyleCnt="0"/>
      <dgm:spPr/>
    </dgm:pt>
    <dgm:pt modelId="{4B14EDB6-356E-4FAD-AD5A-2033D62D3741}" type="pres">
      <dgm:prSet presAssocID="{EEF201B5-77A8-42FE-B14F-EC23F641DAD5}" presName="parTxOnly" presStyleLbl="node1" presStyleIdx="3" presStyleCnt="4">
        <dgm:presLayoutVars>
          <dgm:chMax val="0"/>
          <dgm:chPref val="0"/>
          <dgm:bulletEnabled val="1"/>
        </dgm:presLayoutVars>
      </dgm:prSet>
      <dgm:spPr/>
    </dgm:pt>
  </dgm:ptLst>
  <dgm:cxnLst>
    <dgm:cxn modelId="{BCDF3C23-8244-4B9E-BB23-71BA6BF61600}" type="presOf" srcId="{F4BBBD02-F089-44D4-B5F7-D60912076E91}" destId="{D3AFA5BD-1024-4674-A79D-0F4FFE626B97}" srcOrd="0" destOrd="0" presId="urn:microsoft.com/office/officeart/2005/8/layout/chevron1"/>
    <dgm:cxn modelId="{8AFBCB2E-45D3-445E-8CD3-1E6FC6D74B8E}" type="presOf" srcId="{022512FD-5AE1-499C-9DA6-941A34C8DAE1}" destId="{238AD218-6135-477F-B54B-6101A75A2DB4}" srcOrd="0" destOrd="0" presId="urn:microsoft.com/office/officeart/2005/8/layout/chevron1"/>
    <dgm:cxn modelId="{5EE0822F-7CB6-4356-83D3-1045B5097A30}" srcId="{F4BBBD02-F089-44D4-B5F7-D60912076E91}" destId="{022512FD-5AE1-499C-9DA6-941A34C8DAE1}" srcOrd="0" destOrd="0" parTransId="{E32E2FE6-F64A-4E20-972D-529B1E67B089}" sibTransId="{EF0AF46B-026C-438A-A0AC-0B5B76B9F398}"/>
    <dgm:cxn modelId="{C92F073F-6ED2-46D7-BB96-6AB9C33C0DEA}" type="presOf" srcId="{75BA5588-7E13-45D5-A037-7F35AA1DC727}" destId="{AABD85EA-F39C-4081-98DA-6BE7FC243C5A}" srcOrd="0" destOrd="0" presId="urn:microsoft.com/office/officeart/2005/8/layout/chevron1"/>
    <dgm:cxn modelId="{9F153558-7E5E-4582-B2CE-89DE946D14AA}" srcId="{F4BBBD02-F089-44D4-B5F7-D60912076E91}" destId="{75BA5588-7E13-45D5-A037-7F35AA1DC727}" srcOrd="1" destOrd="0" parTransId="{4807A6A8-D90B-4280-8C1D-C1AE99DCA4C6}" sibTransId="{E4DF43BC-9EB4-44C6-B78C-EB8D2B13205A}"/>
    <dgm:cxn modelId="{8A46C18D-C905-4E1B-A926-20D3F47DFB71}" type="presOf" srcId="{DBED13DF-CA14-4430-BA0B-4D1365112F85}" destId="{15D9065A-E311-4EFC-9CD1-691E840D5720}" srcOrd="0" destOrd="0" presId="urn:microsoft.com/office/officeart/2005/8/layout/chevron1"/>
    <dgm:cxn modelId="{A76AAAC4-7E94-4AAC-A028-EF38B31385D2}" type="presOf" srcId="{EEF201B5-77A8-42FE-B14F-EC23F641DAD5}" destId="{4B14EDB6-356E-4FAD-AD5A-2033D62D3741}" srcOrd="0" destOrd="0" presId="urn:microsoft.com/office/officeart/2005/8/layout/chevron1"/>
    <dgm:cxn modelId="{AA49B4EC-96D3-4EF9-878A-B45A0670E56E}" srcId="{F4BBBD02-F089-44D4-B5F7-D60912076E91}" destId="{EEF201B5-77A8-42FE-B14F-EC23F641DAD5}" srcOrd="3" destOrd="0" parTransId="{E743A360-6195-4435-8FB3-C0FFB183F813}" sibTransId="{D05B3198-BFB6-4906-96E7-A6CB86672DE7}"/>
    <dgm:cxn modelId="{2637BEF7-FDB5-481A-81A1-C17BFA104B9F}" srcId="{F4BBBD02-F089-44D4-B5F7-D60912076E91}" destId="{DBED13DF-CA14-4430-BA0B-4D1365112F85}" srcOrd="2" destOrd="0" parTransId="{9A80907D-C17B-42F4-ADDD-DF3C6C01DD68}" sibTransId="{3A61CC6C-E3A7-4CB1-999F-C13006A48D4E}"/>
    <dgm:cxn modelId="{3F8E03CF-6197-4E1B-881F-1CC4CFD4A2CB}" type="presParOf" srcId="{D3AFA5BD-1024-4674-A79D-0F4FFE626B97}" destId="{238AD218-6135-477F-B54B-6101A75A2DB4}" srcOrd="0" destOrd="0" presId="urn:microsoft.com/office/officeart/2005/8/layout/chevron1"/>
    <dgm:cxn modelId="{D4CDB969-45D4-4C3D-8E3D-7CD7936A74BF}" type="presParOf" srcId="{D3AFA5BD-1024-4674-A79D-0F4FFE626B97}" destId="{3D73E379-C3C4-424A-8B09-CAFE0D0E5C05}" srcOrd="1" destOrd="0" presId="urn:microsoft.com/office/officeart/2005/8/layout/chevron1"/>
    <dgm:cxn modelId="{B6B3EE5B-626B-48E7-8028-365FF93B4A88}" type="presParOf" srcId="{D3AFA5BD-1024-4674-A79D-0F4FFE626B97}" destId="{AABD85EA-F39C-4081-98DA-6BE7FC243C5A}" srcOrd="2" destOrd="0" presId="urn:microsoft.com/office/officeart/2005/8/layout/chevron1"/>
    <dgm:cxn modelId="{BBBF04D0-6190-4862-90E8-BC287F2B4207}" type="presParOf" srcId="{D3AFA5BD-1024-4674-A79D-0F4FFE626B97}" destId="{30A4D23D-8178-448B-8A5B-689E426415F8}" srcOrd="3" destOrd="0" presId="urn:microsoft.com/office/officeart/2005/8/layout/chevron1"/>
    <dgm:cxn modelId="{21532D3E-84A9-42F9-A538-ACCE36CFC1A6}" type="presParOf" srcId="{D3AFA5BD-1024-4674-A79D-0F4FFE626B97}" destId="{15D9065A-E311-4EFC-9CD1-691E840D5720}" srcOrd="4" destOrd="0" presId="urn:microsoft.com/office/officeart/2005/8/layout/chevron1"/>
    <dgm:cxn modelId="{E82FF825-33BE-4DF3-B63A-FB75BDCBBF93}" type="presParOf" srcId="{D3AFA5BD-1024-4674-A79D-0F4FFE626B97}" destId="{DF5D9D78-2738-42E4-AC2A-08975F1210C5}" srcOrd="5" destOrd="0" presId="urn:microsoft.com/office/officeart/2005/8/layout/chevron1"/>
    <dgm:cxn modelId="{EFEF65AE-4D83-421E-9175-494EE64F1627}" type="presParOf" srcId="{D3AFA5BD-1024-4674-A79D-0F4FFE626B97}" destId="{4B14EDB6-356E-4FAD-AD5A-2033D62D3741}"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24F6BB-8FEE-43A4-B58C-B13C8AF6BFF1}" type="doc">
      <dgm:prSet loTypeId="urn:microsoft.com/office/officeart/2005/8/layout/radial6" loCatId="relationship" qsTypeId="urn:microsoft.com/office/officeart/2005/8/quickstyle/simple5" qsCatId="simple" csTypeId="urn:microsoft.com/office/officeart/2005/8/colors/colorful4" csCatId="colorful" phldr="1"/>
      <dgm:spPr/>
      <dgm:t>
        <a:bodyPr/>
        <a:lstStyle/>
        <a:p>
          <a:endParaRPr lang="en-US"/>
        </a:p>
      </dgm:t>
    </dgm:pt>
    <dgm:pt modelId="{C705B65A-9B82-4A8E-82C7-46EF4B7312AF}">
      <dgm:prSet phldrT="[Text]" custT="1"/>
      <dgm:spPr/>
      <dgm:t>
        <a:bodyPr/>
        <a:lstStyle/>
        <a:p>
          <a:r>
            <a:rPr lang="en-US" sz="2000" dirty="0"/>
            <a:t>Employee/</a:t>
          </a:r>
        </a:p>
        <a:p>
          <a:r>
            <a:rPr lang="en-US" sz="2000" dirty="0"/>
            <a:t>family</a:t>
          </a:r>
        </a:p>
      </dgm:t>
    </dgm:pt>
    <dgm:pt modelId="{79D55477-887E-4854-80B6-E42F147D284A}" type="parTrans" cxnId="{8AB1A784-92C4-4DCB-81B4-F5A39FD4398A}">
      <dgm:prSet/>
      <dgm:spPr/>
      <dgm:t>
        <a:bodyPr/>
        <a:lstStyle/>
        <a:p>
          <a:endParaRPr lang="en-US"/>
        </a:p>
      </dgm:t>
    </dgm:pt>
    <dgm:pt modelId="{7B359CB4-564C-480E-8232-5EB13BB8750A}" type="sibTrans" cxnId="{8AB1A784-92C4-4DCB-81B4-F5A39FD4398A}">
      <dgm:prSet/>
      <dgm:spPr/>
      <dgm:t>
        <a:bodyPr/>
        <a:lstStyle/>
        <a:p>
          <a:endParaRPr lang="en-US"/>
        </a:p>
      </dgm:t>
    </dgm:pt>
    <dgm:pt modelId="{1D1CDD5F-C968-4494-B981-634560C7B967}">
      <dgm:prSet phldrT="[Text]" custT="1"/>
      <dgm:spPr/>
      <dgm:t>
        <a:bodyPr/>
        <a:lstStyle/>
        <a:p>
          <a:r>
            <a:rPr lang="en-US" sz="2400" dirty="0"/>
            <a:t>Systems of society</a:t>
          </a:r>
        </a:p>
      </dgm:t>
    </dgm:pt>
    <dgm:pt modelId="{90BB7BAC-45CF-47BB-92C0-35398D00338C}" type="parTrans" cxnId="{F9A98476-F32F-4E28-9BA3-83A78D3138C7}">
      <dgm:prSet/>
      <dgm:spPr/>
      <dgm:t>
        <a:bodyPr/>
        <a:lstStyle/>
        <a:p>
          <a:endParaRPr lang="en-US"/>
        </a:p>
      </dgm:t>
    </dgm:pt>
    <dgm:pt modelId="{AE91C051-A3E1-40AD-8302-9704C38C54F4}" type="sibTrans" cxnId="{F9A98476-F32F-4E28-9BA3-83A78D3138C7}">
      <dgm:prSet/>
      <dgm:spPr/>
      <dgm:t>
        <a:bodyPr/>
        <a:lstStyle/>
        <a:p>
          <a:endParaRPr lang="en-US"/>
        </a:p>
      </dgm:t>
    </dgm:pt>
    <dgm:pt modelId="{268065F9-C4AA-4D3A-81EF-64671DDB51CC}">
      <dgm:prSet custT="1"/>
      <dgm:spPr/>
      <dgm:t>
        <a:bodyPr/>
        <a:lstStyle/>
        <a:p>
          <a:r>
            <a:rPr lang="en-US" sz="2000" dirty="0"/>
            <a:t>Community</a:t>
          </a:r>
        </a:p>
      </dgm:t>
    </dgm:pt>
    <dgm:pt modelId="{0F4BD8AD-6819-4D41-84E5-0F71A701D21B}" type="parTrans" cxnId="{044BB26E-1A62-47A5-B610-193A5ACB7678}">
      <dgm:prSet/>
      <dgm:spPr/>
      <dgm:t>
        <a:bodyPr/>
        <a:lstStyle/>
        <a:p>
          <a:endParaRPr lang="en-US"/>
        </a:p>
      </dgm:t>
    </dgm:pt>
    <dgm:pt modelId="{A428AAB2-0A76-4DFB-9D73-80525517AEBC}" type="sibTrans" cxnId="{044BB26E-1A62-47A5-B610-193A5ACB7678}">
      <dgm:prSet/>
      <dgm:spPr/>
      <dgm:t>
        <a:bodyPr/>
        <a:lstStyle/>
        <a:p>
          <a:endParaRPr lang="en-US"/>
        </a:p>
      </dgm:t>
    </dgm:pt>
    <dgm:pt modelId="{7F890F53-F0C9-42BA-85F8-DED4320DA02D}">
      <dgm:prSet phldrT="[Text]" custT="1"/>
      <dgm:spPr>
        <a:solidFill>
          <a:schemeClr val="accent1"/>
        </a:solidFill>
      </dgm:spPr>
      <dgm:t>
        <a:bodyPr/>
        <a:lstStyle/>
        <a:p>
          <a:r>
            <a:rPr lang="en-US" sz="2400" dirty="0"/>
            <a:t>Health, wellbeing and equity</a:t>
          </a:r>
        </a:p>
      </dgm:t>
    </dgm:pt>
    <dgm:pt modelId="{CD22B558-7793-49C1-8A99-20C9071C74AF}" type="parTrans" cxnId="{44A4F448-E953-44FD-9CA1-6AE00BA2A5D6}">
      <dgm:prSet/>
      <dgm:spPr/>
      <dgm:t>
        <a:bodyPr/>
        <a:lstStyle/>
        <a:p>
          <a:endParaRPr lang="en-US"/>
        </a:p>
      </dgm:t>
    </dgm:pt>
    <dgm:pt modelId="{AE41BFD9-391A-4BCA-8E34-B228521E0C1E}" type="sibTrans" cxnId="{44A4F448-E953-44FD-9CA1-6AE00BA2A5D6}">
      <dgm:prSet/>
      <dgm:spPr/>
      <dgm:t>
        <a:bodyPr/>
        <a:lstStyle/>
        <a:p>
          <a:endParaRPr lang="en-US"/>
        </a:p>
      </dgm:t>
    </dgm:pt>
    <dgm:pt modelId="{540D64F2-4CCF-46F6-B279-BED9E0D5B274}" type="pres">
      <dgm:prSet presAssocID="{F924F6BB-8FEE-43A4-B58C-B13C8AF6BFF1}" presName="Name0" presStyleCnt="0">
        <dgm:presLayoutVars>
          <dgm:chMax val="1"/>
          <dgm:dir/>
          <dgm:animLvl val="ctr"/>
          <dgm:resizeHandles val="exact"/>
        </dgm:presLayoutVars>
      </dgm:prSet>
      <dgm:spPr/>
    </dgm:pt>
    <dgm:pt modelId="{0C07253E-E49E-40A7-999F-5FB4505EB58C}" type="pres">
      <dgm:prSet presAssocID="{7F890F53-F0C9-42BA-85F8-DED4320DA02D}" presName="centerShape" presStyleLbl="node0" presStyleIdx="0" presStyleCnt="1" custScaleX="111832" custLinFactNeighborX="664" custLinFactNeighborY="-5644"/>
      <dgm:spPr/>
    </dgm:pt>
    <dgm:pt modelId="{1D4EA4AB-F981-432B-8082-58A57CB73305}" type="pres">
      <dgm:prSet presAssocID="{C705B65A-9B82-4A8E-82C7-46EF4B7312AF}" presName="node" presStyleLbl="node1" presStyleIdx="0" presStyleCnt="3" custScaleX="149876" custScaleY="108194">
        <dgm:presLayoutVars>
          <dgm:bulletEnabled val="1"/>
        </dgm:presLayoutVars>
      </dgm:prSet>
      <dgm:spPr/>
    </dgm:pt>
    <dgm:pt modelId="{A4637A73-A614-4C69-A712-F81315675FCB}" type="pres">
      <dgm:prSet presAssocID="{C705B65A-9B82-4A8E-82C7-46EF4B7312AF}" presName="dummy" presStyleCnt="0"/>
      <dgm:spPr/>
    </dgm:pt>
    <dgm:pt modelId="{510D3C1E-D4D2-4D9D-8FA2-5D27E93B62A1}" type="pres">
      <dgm:prSet presAssocID="{7B359CB4-564C-480E-8232-5EB13BB8750A}" presName="sibTrans" presStyleLbl="sibTrans2D1" presStyleIdx="0" presStyleCnt="3"/>
      <dgm:spPr/>
    </dgm:pt>
    <dgm:pt modelId="{5EE7BA09-367C-442E-8E4A-190AEAE7DFC4}" type="pres">
      <dgm:prSet presAssocID="{1D1CDD5F-C968-4494-B981-634560C7B967}" presName="node" presStyleLbl="node1" presStyleIdx="1" presStyleCnt="3" custScaleX="149831" custScaleY="105623">
        <dgm:presLayoutVars>
          <dgm:bulletEnabled val="1"/>
        </dgm:presLayoutVars>
      </dgm:prSet>
      <dgm:spPr/>
    </dgm:pt>
    <dgm:pt modelId="{E22EE88C-1CB0-4F7A-9915-5ED8BC823DF6}" type="pres">
      <dgm:prSet presAssocID="{1D1CDD5F-C968-4494-B981-634560C7B967}" presName="dummy" presStyleCnt="0"/>
      <dgm:spPr/>
    </dgm:pt>
    <dgm:pt modelId="{2FB25C0E-9D01-4970-B7C3-F012FD4A42F9}" type="pres">
      <dgm:prSet presAssocID="{AE91C051-A3E1-40AD-8302-9704C38C54F4}" presName="sibTrans" presStyleLbl="sibTrans2D1" presStyleIdx="1" presStyleCnt="3"/>
      <dgm:spPr/>
    </dgm:pt>
    <dgm:pt modelId="{E7FAD090-846D-4588-A567-BE0E6472C98A}" type="pres">
      <dgm:prSet presAssocID="{268065F9-C4AA-4D3A-81EF-64671DDB51CC}" presName="node" presStyleLbl="node1" presStyleIdx="2" presStyleCnt="3" custScaleX="159028" custScaleY="111205">
        <dgm:presLayoutVars>
          <dgm:bulletEnabled val="1"/>
        </dgm:presLayoutVars>
      </dgm:prSet>
      <dgm:spPr/>
    </dgm:pt>
    <dgm:pt modelId="{3AA5DF08-F103-49D8-B339-3146A54104C6}" type="pres">
      <dgm:prSet presAssocID="{268065F9-C4AA-4D3A-81EF-64671DDB51CC}" presName="dummy" presStyleCnt="0"/>
      <dgm:spPr/>
    </dgm:pt>
    <dgm:pt modelId="{977C4CAF-DABF-4ABA-BE0E-DFFC9086A931}" type="pres">
      <dgm:prSet presAssocID="{A428AAB2-0A76-4DFB-9D73-80525517AEBC}" presName="sibTrans" presStyleLbl="sibTrans2D1" presStyleIdx="2" presStyleCnt="3"/>
      <dgm:spPr/>
    </dgm:pt>
  </dgm:ptLst>
  <dgm:cxnLst>
    <dgm:cxn modelId="{F284B424-908B-471E-8140-D73742D48F93}" type="presOf" srcId="{268065F9-C4AA-4D3A-81EF-64671DDB51CC}" destId="{E7FAD090-846D-4588-A567-BE0E6472C98A}" srcOrd="0" destOrd="0" presId="urn:microsoft.com/office/officeart/2005/8/layout/radial6"/>
    <dgm:cxn modelId="{D259B025-7930-4953-AF2D-2D16CCE7C9EE}" type="presOf" srcId="{F924F6BB-8FEE-43A4-B58C-B13C8AF6BFF1}" destId="{540D64F2-4CCF-46F6-B279-BED9E0D5B274}" srcOrd="0" destOrd="0" presId="urn:microsoft.com/office/officeart/2005/8/layout/radial6"/>
    <dgm:cxn modelId="{44A4F448-E953-44FD-9CA1-6AE00BA2A5D6}" srcId="{F924F6BB-8FEE-43A4-B58C-B13C8AF6BFF1}" destId="{7F890F53-F0C9-42BA-85F8-DED4320DA02D}" srcOrd="0" destOrd="0" parTransId="{CD22B558-7793-49C1-8A99-20C9071C74AF}" sibTransId="{AE41BFD9-391A-4BCA-8E34-B228521E0C1E}"/>
    <dgm:cxn modelId="{044BB26E-1A62-47A5-B610-193A5ACB7678}" srcId="{7F890F53-F0C9-42BA-85F8-DED4320DA02D}" destId="{268065F9-C4AA-4D3A-81EF-64671DDB51CC}" srcOrd="2" destOrd="0" parTransId="{0F4BD8AD-6819-4D41-84E5-0F71A701D21B}" sibTransId="{A428AAB2-0A76-4DFB-9D73-80525517AEBC}"/>
    <dgm:cxn modelId="{B2208271-E794-47C4-99A5-E9AC97473323}" type="presOf" srcId="{A428AAB2-0A76-4DFB-9D73-80525517AEBC}" destId="{977C4CAF-DABF-4ABA-BE0E-DFFC9086A931}" srcOrd="0" destOrd="0" presId="urn:microsoft.com/office/officeart/2005/8/layout/radial6"/>
    <dgm:cxn modelId="{F9A98476-F32F-4E28-9BA3-83A78D3138C7}" srcId="{7F890F53-F0C9-42BA-85F8-DED4320DA02D}" destId="{1D1CDD5F-C968-4494-B981-634560C7B967}" srcOrd="1" destOrd="0" parTransId="{90BB7BAC-45CF-47BB-92C0-35398D00338C}" sibTransId="{AE91C051-A3E1-40AD-8302-9704C38C54F4}"/>
    <dgm:cxn modelId="{601D6080-3AA1-4DE7-BA06-5225DE9865FD}" type="presOf" srcId="{7F890F53-F0C9-42BA-85F8-DED4320DA02D}" destId="{0C07253E-E49E-40A7-999F-5FB4505EB58C}" srcOrd="0" destOrd="0" presId="urn:microsoft.com/office/officeart/2005/8/layout/radial6"/>
    <dgm:cxn modelId="{8AB1A784-92C4-4DCB-81B4-F5A39FD4398A}" srcId="{7F890F53-F0C9-42BA-85F8-DED4320DA02D}" destId="{C705B65A-9B82-4A8E-82C7-46EF4B7312AF}" srcOrd="0" destOrd="0" parTransId="{79D55477-887E-4854-80B6-E42F147D284A}" sibTransId="{7B359CB4-564C-480E-8232-5EB13BB8750A}"/>
    <dgm:cxn modelId="{55F4998B-24F1-4ACE-85AA-3792DE01E4F3}" type="presOf" srcId="{1D1CDD5F-C968-4494-B981-634560C7B967}" destId="{5EE7BA09-367C-442E-8E4A-190AEAE7DFC4}" srcOrd="0" destOrd="0" presId="urn:microsoft.com/office/officeart/2005/8/layout/radial6"/>
    <dgm:cxn modelId="{3D9DB18F-AEB7-46BE-A95F-664BCD5D8192}" type="presOf" srcId="{C705B65A-9B82-4A8E-82C7-46EF4B7312AF}" destId="{1D4EA4AB-F981-432B-8082-58A57CB73305}" srcOrd="0" destOrd="0" presId="urn:microsoft.com/office/officeart/2005/8/layout/radial6"/>
    <dgm:cxn modelId="{737225CA-43CF-4620-8102-D32BF8AD912D}" type="presOf" srcId="{7B359CB4-564C-480E-8232-5EB13BB8750A}" destId="{510D3C1E-D4D2-4D9D-8FA2-5D27E93B62A1}" srcOrd="0" destOrd="0" presId="urn:microsoft.com/office/officeart/2005/8/layout/radial6"/>
    <dgm:cxn modelId="{7FCF49F5-E977-4EAB-AADB-3A341712C591}" type="presOf" srcId="{AE91C051-A3E1-40AD-8302-9704C38C54F4}" destId="{2FB25C0E-9D01-4970-B7C3-F012FD4A42F9}" srcOrd="0" destOrd="0" presId="urn:microsoft.com/office/officeart/2005/8/layout/radial6"/>
    <dgm:cxn modelId="{028138D6-673E-4EEF-AD07-4354F50EBD7F}" type="presParOf" srcId="{540D64F2-4CCF-46F6-B279-BED9E0D5B274}" destId="{0C07253E-E49E-40A7-999F-5FB4505EB58C}" srcOrd="0" destOrd="0" presId="urn:microsoft.com/office/officeart/2005/8/layout/radial6"/>
    <dgm:cxn modelId="{A3D3322E-B804-4594-9F26-432A4E31D3E5}" type="presParOf" srcId="{540D64F2-4CCF-46F6-B279-BED9E0D5B274}" destId="{1D4EA4AB-F981-432B-8082-58A57CB73305}" srcOrd="1" destOrd="0" presId="urn:microsoft.com/office/officeart/2005/8/layout/radial6"/>
    <dgm:cxn modelId="{0092D127-95F5-4EFF-958B-D9A9ED3656E0}" type="presParOf" srcId="{540D64F2-4CCF-46F6-B279-BED9E0D5B274}" destId="{A4637A73-A614-4C69-A712-F81315675FCB}" srcOrd="2" destOrd="0" presId="urn:microsoft.com/office/officeart/2005/8/layout/radial6"/>
    <dgm:cxn modelId="{9A88E758-FD18-4964-8885-893D88FE8007}" type="presParOf" srcId="{540D64F2-4CCF-46F6-B279-BED9E0D5B274}" destId="{510D3C1E-D4D2-4D9D-8FA2-5D27E93B62A1}" srcOrd="3" destOrd="0" presId="urn:microsoft.com/office/officeart/2005/8/layout/radial6"/>
    <dgm:cxn modelId="{25F4ED90-7749-478A-AD43-DE7776DC561A}" type="presParOf" srcId="{540D64F2-4CCF-46F6-B279-BED9E0D5B274}" destId="{5EE7BA09-367C-442E-8E4A-190AEAE7DFC4}" srcOrd="4" destOrd="0" presId="urn:microsoft.com/office/officeart/2005/8/layout/radial6"/>
    <dgm:cxn modelId="{F0F170F8-DCAE-402D-9F6E-9D328190D023}" type="presParOf" srcId="{540D64F2-4CCF-46F6-B279-BED9E0D5B274}" destId="{E22EE88C-1CB0-4F7A-9915-5ED8BC823DF6}" srcOrd="5" destOrd="0" presId="urn:microsoft.com/office/officeart/2005/8/layout/radial6"/>
    <dgm:cxn modelId="{D1CAFA41-9A7F-4D56-94E9-3F51506EB089}" type="presParOf" srcId="{540D64F2-4CCF-46F6-B279-BED9E0D5B274}" destId="{2FB25C0E-9D01-4970-B7C3-F012FD4A42F9}" srcOrd="6" destOrd="0" presId="urn:microsoft.com/office/officeart/2005/8/layout/radial6"/>
    <dgm:cxn modelId="{58BF64AF-2981-49F2-9F70-E6A1A03BDCB1}" type="presParOf" srcId="{540D64F2-4CCF-46F6-B279-BED9E0D5B274}" destId="{E7FAD090-846D-4588-A567-BE0E6472C98A}" srcOrd="7" destOrd="0" presId="urn:microsoft.com/office/officeart/2005/8/layout/radial6"/>
    <dgm:cxn modelId="{6D56396D-D6BF-4D1B-AFC7-697D1EE70149}" type="presParOf" srcId="{540D64F2-4CCF-46F6-B279-BED9E0D5B274}" destId="{3AA5DF08-F103-49D8-B339-3146A54104C6}" srcOrd="8" destOrd="0" presId="urn:microsoft.com/office/officeart/2005/8/layout/radial6"/>
    <dgm:cxn modelId="{584BAD75-2718-4D51-A5E7-DF668A303FF5}" type="presParOf" srcId="{540D64F2-4CCF-46F6-B279-BED9E0D5B274}" destId="{977C4CAF-DABF-4ABA-BE0E-DFFC9086A931}"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A03AD-3A84-4FD1-AB76-C506E6A116F4}">
      <dsp:nvSpPr>
        <dsp:cNvPr id="0" name=""/>
        <dsp:cNvSpPr/>
      </dsp:nvSpPr>
      <dsp:spPr>
        <a:xfrm>
          <a:off x="-257938" y="0"/>
          <a:ext cx="8450985" cy="493890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3A0DD-6504-4EFE-A1DC-CFA770DE6CFF}">
      <dsp:nvSpPr>
        <dsp:cNvPr id="0" name=""/>
        <dsp:cNvSpPr/>
      </dsp:nvSpPr>
      <dsp:spPr>
        <a:xfrm>
          <a:off x="6045846" y="1001610"/>
          <a:ext cx="584766" cy="5847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8806A-9B95-487B-A39D-39CCD645DE90}">
      <dsp:nvSpPr>
        <dsp:cNvPr id="0" name=""/>
        <dsp:cNvSpPr/>
      </dsp:nvSpPr>
      <dsp:spPr>
        <a:xfrm>
          <a:off x="411540" y="1641682"/>
          <a:ext cx="7902252" cy="673653"/>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9856" bIns="0" numCol="1" spcCol="1270" anchor="t" anchorCtr="0">
          <a:noAutofit/>
        </a:bodyPr>
        <a:lstStyle/>
        <a:p>
          <a:pPr marL="0" lvl="0" indent="0" algn="ctr" defTabSz="1244600">
            <a:lnSpc>
              <a:spcPct val="90000"/>
            </a:lnSpc>
            <a:spcBef>
              <a:spcPct val="0"/>
            </a:spcBef>
            <a:spcAft>
              <a:spcPct val="35000"/>
            </a:spcAft>
            <a:buNone/>
          </a:pPr>
          <a:r>
            <a:rPr lang="en-US" sz="2800" kern="1200" dirty="0"/>
            <a:t>Business Case Development and Evolution</a:t>
          </a:r>
        </a:p>
      </dsp:txBody>
      <dsp:txXfrm>
        <a:off x="444425" y="1674567"/>
        <a:ext cx="7836482" cy="607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AD218-6135-477F-B54B-6101A75A2DB4}">
      <dsp:nvSpPr>
        <dsp:cNvPr id="0" name=""/>
        <dsp:cNvSpPr/>
      </dsp:nvSpPr>
      <dsp:spPr>
        <a:xfrm>
          <a:off x="4004" y="859721"/>
          <a:ext cx="2330791" cy="9323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Compliance-Driven</a:t>
          </a:r>
        </a:p>
      </dsp:txBody>
      <dsp:txXfrm>
        <a:off x="470162" y="859721"/>
        <a:ext cx="1398475" cy="932316"/>
      </dsp:txXfrm>
    </dsp:sp>
    <dsp:sp modelId="{AABD85EA-F39C-4081-98DA-6BE7FC243C5A}">
      <dsp:nvSpPr>
        <dsp:cNvPr id="0" name=""/>
        <dsp:cNvSpPr/>
      </dsp:nvSpPr>
      <dsp:spPr>
        <a:xfrm>
          <a:off x="2101716" y="859721"/>
          <a:ext cx="2330791" cy="9323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Charitable</a:t>
          </a:r>
        </a:p>
      </dsp:txBody>
      <dsp:txXfrm>
        <a:off x="2567874" y="859721"/>
        <a:ext cx="1398475" cy="932316"/>
      </dsp:txXfrm>
    </dsp:sp>
    <dsp:sp modelId="{15D9065A-E311-4EFC-9CD1-691E840D5720}">
      <dsp:nvSpPr>
        <dsp:cNvPr id="0" name=""/>
        <dsp:cNvSpPr/>
      </dsp:nvSpPr>
      <dsp:spPr>
        <a:xfrm>
          <a:off x="4199428" y="859721"/>
          <a:ext cx="2330791" cy="9323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Strategic</a:t>
          </a:r>
        </a:p>
      </dsp:txBody>
      <dsp:txXfrm>
        <a:off x="4665586" y="859721"/>
        <a:ext cx="1398475" cy="932316"/>
      </dsp:txXfrm>
    </dsp:sp>
    <dsp:sp modelId="{4B14EDB6-356E-4FAD-AD5A-2033D62D3741}">
      <dsp:nvSpPr>
        <dsp:cNvPr id="0" name=""/>
        <dsp:cNvSpPr/>
      </dsp:nvSpPr>
      <dsp:spPr>
        <a:xfrm>
          <a:off x="6297140" y="859721"/>
          <a:ext cx="2330791" cy="9323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Systemic</a:t>
          </a:r>
        </a:p>
      </dsp:txBody>
      <dsp:txXfrm>
        <a:off x="6763298" y="859721"/>
        <a:ext cx="1398475" cy="932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C4CAF-DABF-4ABA-BE0E-DFFC9086A931}">
      <dsp:nvSpPr>
        <dsp:cNvPr id="0" name=""/>
        <dsp:cNvSpPr/>
      </dsp:nvSpPr>
      <dsp:spPr>
        <a:xfrm>
          <a:off x="2262221" y="589879"/>
          <a:ext cx="3760907" cy="3760907"/>
        </a:xfrm>
        <a:prstGeom prst="blockArc">
          <a:avLst>
            <a:gd name="adj1" fmla="val 9000000"/>
            <a:gd name="adj2" fmla="val 16200000"/>
            <a:gd name="adj3" fmla="val 4642"/>
          </a:avLst>
        </a:prstGeom>
        <a:gradFill rotWithShape="0">
          <a:gsLst>
            <a:gs pos="0">
              <a:schemeClr val="accent4">
                <a:hueOff val="-19127792"/>
                <a:satOff val="30930"/>
                <a:lumOff val="5686"/>
                <a:alphaOff val="0"/>
                <a:satMod val="103000"/>
                <a:lumMod val="102000"/>
                <a:tint val="94000"/>
              </a:schemeClr>
            </a:gs>
            <a:gs pos="50000">
              <a:schemeClr val="accent4">
                <a:hueOff val="-19127792"/>
                <a:satOff val="30930"/>
                <a:lumOff val="5686"/>
                <a:alphaOff val="0"/>
                <a:satMod val="110000"/>
                <a:lumMod val="100000"/>
                <a:shade val="100000"/>
              </a:schemeClr>
            </a:gs>
            <a:gs pos="100000">
              <a:schemeClr val="accent4">
                <a:hueOff val="-19127792"/>
                <a:satOff val="30930"/>
                <a:lumOff val="5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B25C0E-9D01-4970-B7C3-F012FD4A42F9}">
      <dsp:nvSpPr>
        <dsp:cNvPr id="0" name=""/>
        <dsp:cNvSpPr/>
      </dsp:nvSpPr>
      <dsp:spPr>
        <a:xfrm>
          <a:off x="2262221" y="589879"/>
          <a:ext cx="3760907" cy="3760907"/>
        </a:xfrm>
        <a:prstGeom prst="blockArc">
          <a:avLst>
            <a:gd name="adj1" fmla="val 1800000"/>
            <a:gd name="adj2" fmla="val 9000000"/>
            <a:gd name="adj3" fmla="val 4642"/>
          </a:avLst>
        </a:prstGeom>
        <a:gradFill rotWithShape="0">
          <a:gsLst>
            <a:gs pos="0">
              <a:schemeClr val="accent4">
                <a:hueOff val="-9563896"/>
                <a:satOff val="15465"/>
                <a:lumOff val="2843"/>
                <a:alphaOff val="0"/>
                <a:satMod val="103000"/>
                <a:lumMod val="102000"/>
                <a:tint val="94000"/>
              </a:schemeClr>
            </a:gs>
            <a:gs pos="50000">
              <a:schemeClr val="accent4">
                <a:hueOff val="-9563896"/>
                <a:satOff val="15465"/>
                <a:lumOff val="2843"/>
                <a:alphaOff val="0"/>
                <a:satMod val="110000"/>
                <a:lumMod val="100000"/>
                <a:shade val="100000"/>
              </a:schemeClr>
            </a:gs>
            <a:gs pos="100000">
              <a:schemeClr val="accent4">
                <a:hueOff val="-9563896"/>
                <a:satOff val="15465"/>
                <a:lumOff val="2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0D3C1E-D4D2-4D9D-8FA2-5D27E93B62A1}">
      <dsp:nvSpPr>
        <dsp:cNvPr id="0" name=""/>
        <dsp:cNvSpPr/>
      </dsp:nvSpPr>
      <dsp:spPr>
        <a:xfrm>
          <a:off x="2262221" y="589879"/>
          <a:ext cx="3760907" cy="3760907"/>
        </a:xfrm>
        <a:prstGeom prst="blockArc">
          <a:avLst>
            <a:gd name="adj1" fmla="val 16200000"/>
            <a:gd name="adj2" fmla="val 1800000"/>
            <a:gd name="adj3" fmla="val 464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07253E-E49E-40A7-999F-5FB4505EB58C}">
      <dsp:nvSpPr>
        <dsp:cNvPr id="0" name=""/>
        <dsp:cNvSpPr/>
      </dsp:nvSpPr>
      <dsp:spPr>
        <a:xfrm>
          <a:off x="3198651" y="1397037"/>
          <a:ext cx="1936832" cy="1731912"/>
        </a:xfrm>
        <a:prstGeom prst="ellipse">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Health, wellbeing and equity</a:t>
          </a:r>
        </a:p>
      </dsp:txBody>
      <dsp:txXfrm>
        <a:off x="3482293" y="1650670"/>
        <a:ext cx="1369548" cy="1224646"/>
      </dsp:txXfrm>
    </dsp:sp>
    <dsp:sp modelId="{1D4EA4AB-F981-432B-8082-58A57CB73305}">
      <dsp:nvSpPr>
        <dsp:cNvPr id="0" name=""/>
        <dsp:cNvSpPr/>
      </dsp:nvSpPr>
      <dsp:spPr>
        <a:xfrm>
          <a:off x="3234172" y="-22315"/>
          <a:ext cx="1817005" cy="131167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Employee/</a:t>
          </a:r>
        </a:p>
        <a:p>
          <a:pPr marL="0" lvl="0" indent="0" algn="ctr" defTabSz="889000">
            <a:lnSpc>
              <a:spcPct val="90000"/>
            </a:lnSpc>
            <a:spcBef>
              <a:spcPct val="0"/>
            </a:spcBef>
            <a:spcAft>
              <a:spcPct val="35000"/>
            </a:spcAft>
            <a:buNone/>
          </a:pPr>
          <a:r>
            <a:rPr lang="en-US" sz="2000" kern="1200" dirty="0"/>
            <a:t>family</a:t>
          </a:r>
        </a:p>
      </dsp:txBody>
      <dsp:txXfrm>
        <a:off x="3500266" y="169776"/>
        <a:ext cx="1284817" cy="927496"/>
      </dsp:txXfrm>
    </dsp:sp>
    <dsp:sp modelId="{5EE7BA09-367C-442E-8E4A-190AEAE7DFC4}">
      <dsp:nvSpPr>
        <dsp:cNvPr id="0" name=""/>
        <dsp:cNvSpPr/>
      </dsp:nvSpPr>
      <dsp:spPr>
        <a:xfrm>
          <a:off x="4825168" y="2748483"/>
          <a:ext cx="1816459" cy="1280508"/>
        </a:xfrm>
        <a:prstGeom prst="ellipse">
          <a:avLst/>
        </a:prstGeom>
        <a:gradFill rotWithShape="0">
          <a:gsLst>
            <a:gs pos="0">
              <a:schemeClr val="accent4">
                <a:hueOff val="-9563896"/>
                <a:satOff val="15465"/>
                <a:lumOff val="2843"/>
                <a:alphaOff val="0"/>
                <a:satMod val="103000"/>
                <a:lumMod val="102000"/>
                <a:tint val="94000"/>
              </a:schemeClr>
            </a:gs>
            <a:gs pos="50000">
              <a:schemeClr val="accent4">
                <a:hueOff val="-9563896"/>
                <a:satOff val="15465"/>
                <a:lumOff val="2843"/>
                <a:alphaOff val="0"/>
                <a:satMod val="110000"/>
                <a:lumMod val="100000"/>
                <a:shade val="100000"/>
              </a:schemeClr>
            </a:gs>
            <a:gs pos="100000">
              <a:schemeClr val="accent4">
                <a:hueOff val="-9563896"/>
                <a:satOff val="15465"/>
                <a:lumOff val="2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Systems of society</a:t>
          </a:r>
        </a:p>
      </dsp:txBody>
      <dsp:txXfrm>
        <a:off x="5091182" y="2936009"/>
        <a:ext cx="1284431" cy="905456"/>
      </dsp:txXfrm>
    </dsp:sp>
    <dsp:sp modelId="{E7FAD090-846D-4588-A567-BE0E6472C98A}">
      <dsp:nvSpPr>
        <dsp:cNvPr id="0" name=""/>
        <dsp:cNvSpPr/>
      </dsp:nvSpPr>
      <dsp:spPr>
        <a:xfrm>
          <a:off x="1587971" y="2714646"/>
          <a:ext cx="1927958" cy="1348181"/>
        </a:xfrm>
        <a:prstGeom prst="ellipse">
          <a:avLst/>
        </a:prstGeom>
        <a:gradFill rotWithShape="0">
          <a:gsLst>
            <a:gs pos="0">
              <a:schemeClr val="accent4">
                <a:hueOff val="-19127792"/>
                <a:satOff val="30930"/>
                <a:lumOff val="5686"/>
                <a:alphaOff val="0"/>
                <a:satMod val="103000"/>
                <a:lumMod val="102000"/>
                <a:tint val="94000"/>
              </a:schemeClr>
            </a:gs>
            <a:gs pos="50000">
              <a:schemeClr val="accent4">
                <a:hueOff val="-19127792"/>
                <a:satOff val="30930"/>
                <a:lumOff val="5686"/>
                <a:alphaOff val="0"/>
                <a:satMod val="110000"/>
                <a:lumMod val="100000"/>
                <a:shade val="100000"/>
              </a:schemeClr>
            </a:gs>
            <a:gs pos="100000">
              <a:schemeClr val="accent4">
                <a:hueOff val="-19127792"/>
                <a:satOff val="30930"/>
                <a:lumOff val="5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Community</a:t>
          </a:r>
        </a:p>
      </dsp:txBody>
      <dsp:txXfrm>
        <a:off x="1870314" y="2912083"/>
        <a:ext cx="1363272" cy="95330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F1D35-037E-4454-9999-C8C19FE0E7F3}" type="datetimeFigureOut">
              <a:rPr lang="en-US" smtClean="0"/>
              <a:t>3/14/2018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B83195-A143-4CDF-AF71-75A9F73750FC}" type="slidenum">
              <a:rPr lang="en-US" smtClean="0"/>
              <a:t>‹#›</a:t>
            </a:fld>
            <a:endParaRPr lang="en-US"/>
          </a:p>
        </p:txBody>
      </p:sp>
    </p:spTree>
    <p:extLst>
      <p:ext uri="{BB962C8B-B14F-4D97-AF65-F5344CB8AC3E}">
        <p14:creationId xmlns:p14="http://schemas.microsoft.com/office/powerpoint/2010/main" val="363443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59417-E49E-42BC-942C-56A0F7CFA23F}" type="datetimeFigureOut">
              <a:rPr lang="en-US" smtClean="0"/>
              <a:t>3/14/2018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72F54-7E08-4A8B-9F03-1755263A1585}" type="slidenum">
              <a:rPr lang="en-US" smtClean="0"/>
              <a:t>‹#›</a:t>
            </a:fld>
            <a:endParaRPr lang="en-US"/>
          </a:p>
        </p:txBody>
      </p:sp>
    </p:spTree>
    <p:extLst>
      <p:ext uri="{BB962C8B-B14F-4D97-AF65-F5344CB8AC3E}">
        <p14:creationId xmlns:p14="http://schemas.microsoft.com/office/powerpoint/2010/main" val="79801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900"/>
              <a:t>From a public and population health sciences perspective, the Community Preventive Services Task Force has identified several reasons why community health improvement has benefits to multiple stakeholders, including the business and industry sector. </a:t>
            </a:r>
            <a:endParaRPr lang="en-US" altLang="en-US" sz="1600"/>
          </a:p>
          <a:p>
            <a:endParaRPr lang="en-US" altLang="en-US" sz="160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962B9C4-9873-4B93-9DE5-406703E9D37B}" type="slidenum">
              <a:rPr lang="en-US" altLang="en-US"/>
              <a:pPr eaLnBrk="1" hangingPunct="1"/>
              <a:t>3</a:t>
            </a:fld>
            <a:endParaRPr lang="en-US" altLang="en-US"/>
          </a:p>
        </p:txBody>
      </p:sp>
    </p:spTree>
    <p:extLst>
      <p:ext uri="{BB962C8B-B14F-4D97-AF65-F5344CB8AC3E}">
        <p14:creationId xmlns:p14="http://schemas.microsoft.com/office/powerpoint/2010/main" val="262148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This bring it all together in terms of overall wellbeing + equity</a:t>
            </a:r>
          </a:p>
          <a:p>
            <a:r>
              <a:rPr lang="en-US" dirty="0"/>
              <a:t>Adolescent wellbeing assessment coming </a:t>
            </a:r>
            <a:r>
              <a:rPr lang="en-US" dirty="0" err="1"/>
              <a:t>soons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07703C-5285-4515-8257-B204B56886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60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07703C-5285-4515-8257-B204B56886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72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A4835-99FC-4CCB-BB11-9100133B8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57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87722"/>
                </a:solidFill>
              </a:rPr>
              <a:t>Can we create measures of physical, mental, social and spiritual wellbeing at the level of the community and society?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A4835-99FC-4CCB-BB11-9100133B8C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5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Communities</a:t>
            </a:r>
            <a:r>
              <a:rPr lang="en-US" baseline="0" dirty="0"/>
              <a:t> are working on very different scales (e.g., county change vs. specific ethnic group) – and need measures at different levels, including individual/pop, community, society. </a:t>
            </a:r>
          </a:p>
          <a:p>
            <a:r>
              <a:rPr lang="en-US" baseline="0" dirty="0"/>
              <a:t>Define each level and provide examples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A4835-99FC-4CCB-BB11-9100133B8C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55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1AB42-10B9-4F85-AF85-1F5BDE77B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63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pPr>
              <a:defRPr/>
            </a:pPr>
            <a:r>
              <a:rPr lang="en-US" sz="1600" dirty="0"/>
              <a:t>Based on various reports and observations, I have placed the need for a business case development in population health for B&amp;I in context of a continuum across which companies may find themselves. Early on, the main driver for engagement in population health may be entirely driven by regulatory considerations, such as OSHA related to worker safety. The next level refers to charitable giving providing opportunity for companies to be visible in doing good. Moving from there to be more strategic, companies may set up systems to connect health and safety to business value and eventually this becomes a systemic approach akin to a culture of health and well-being at the workplace that connects to the community and reflects a norm and value system that appreciates the need to address macro-social determinants of population health.</a:t>
            </a:r>
          </a:p>
          <a:p>
            <a:pPr>
              <a:defRPr/>
            </a:pPr>
            <a:endParaRPr lang="en-US" sz="1600" dirty="0"/>
          </a:p>
          <a:p>
            <a:pPr>
              <a:defRPr/>
            </a:pPr>
            <a:r>
              <a:rPr lang="en-US" sz="1600" b="1" dirty="0"/>
              <a:t>Benefits that may drive an intentional investment that represents “doing well by doing good”—those that drive value and are linked to business performance</a:t>
            </a:r>
            <a:r>
              <a:rPr lang="en-US" sz="1600" dirty="0"/>
              <a:t>:</a:t>
            </a:r>
          </a:p>
          <a:p>
            <a:pPr>
              <a:defRPr/>
            </a:pPr>
            <a:r>
              <a:rPr lang="en-US" sz="1600" dirty="0"/>
              <a:t>Enhanced corporate image-visibility, stewardship, social responsibility</a:t>
            </a:r>
          </a:p>
          <a:p>
            <a:pPr>
              <a:defRPr/>
            </a:pPr>
            <a:r>
              <a:rPr lang="en-US" sz="1600" dirty="0"/>
              <a:t>Being an employer of choice</a:t>
            </a:r>
          </a:p>
          <a:p>
            <a:pPr>
              <a:defRPr/>
            </a:pPr>
            <a:r>
              <a:rPr lang="en-US" sz="1600" dirty="0"/>
              <a:t>Enhanced employee morale, job satisfaction, job fulfillment, and teamwork</a:t>
            </a:r>
          </a:p>
          <a:p>
            <a:pPr>
              <a:defRPr/>
            </a:pPr>
            <a:r>
              <a:rPr lang="en-US" sz="1600" dirty="0"/>
              <a:t>Engaged employees and increased productivity</a:t>
            </a:r>
          </a:p>
          <a:p>
            <a:pPr>
              <a:defRPr/>
            </a:pPr>
            <a:r>
              <a:rPr lang="en-US" sz="1600" dirty="0"/>
              <a:t>Increased creativity and innovation</a:t>
            </a:r>
          </a:p>
          <a:p>
            <a:pPr>
              <a:defRPr/>
            </a:pPr>
            <a:r>
              <a:rPr lang="en-US" sz="1600" dirty="0"/>
              <a:t>Improved attraction and retention of top talent</a:t>
            </a:r>
          </a:p>
          <a:p>
            <a:pPr>
              <a:defRPr/>
            </a:pPr>
            <a:r>
              <a:rPr lang="en-US" sz="1600" dirty="0"/>
              <a:t>Reduced sickness absence</a:t>
            </a:r>
          </a:p>
          <a:p>
            <a:pPr>
              <a:defRPr/>
            </a:pPr>
            <a:r>
              <a:rPr lang="en-US" sz="1600" dirty="0"/>
              <a:t>Reduced absenteeism, presenteeism, and turnover and improved productivity</a:t>
            </a:r>
          </a:p>
          <a:p>
            <a:pPr>
              <a:defRPr/>
            </a:pPr>
            <a:r>
              <a:rPr lang="en-US" sz="1600" dirty="0"/>
              <a:t>Reduced workplace injury</a:t>
            </a:r>
          </a:p>
          <a:p>
            <a:pPr>
              <a:defRPr/>
            </a:pPr>
            <a:r>
              <a:rPr lang="en-US" sz="1600" dirty="0"/>
              <a:t>Reduced benefits costs (health care costs, SLT, LTD, WC claims)</a:t>
            </a:r>
          </a:p>
          <a:p>
            <a:pPr>
              <a:defRPr/>
            </a:pPr>
            <a:r>
              <a:rPr lang="en-US" sz="1600" dirty="0"/>
              <a:t>Better management of an aging workforce</a:t>
            </a:r>
          </a:p>
          <a:p>
            <a:pPr>
              <a:defRPr/>
            </a:pPr>
            <a:r>
              <a:rPr lang="en-US" sz="1600" dirty="0"/>
              <a:t>Increased awareness and knowledge of self management of health</a:t>
            </a:r>
          </a:p>
          <a:p>
            <a:pPr>
              <a:defRPr/>
            </a:pPr>
            <a:r>
              <a:rPr lang="en-US" sz="1600" dirty="0"/>
              <a:t>Reduced workplace stress</a:t>
            </a:r>
          </a:p>
          <a:p>
            <a:pPr>
              <a:defRPr/>
            </a:pPr>
            <a:r>
              <a:rPr lang="en-US" sz="1600" dirty="0"/>
              <a:t>Reduced injuries</a:t>
            </a:r>
          </a:p>
          <a:p>
            <a:pPr>
              <a:defRPr/>
            </a:pPr>
            <a:r>
              <a:rPr lang="en-US" sz="1600" dirty="0"/>
              <a:t>Increased energy, resilience, vitality</a:t>
            </a:r>
          </a:p>
          <a:p>
            <a:pPr>
              <a:defRPr/>
            </a:pPr>
            <a:r>
              <a:rPr lang="en-US" sz="1600" dirty="0"/>
              <a:t>Improved concentration, focus and time-on-task</a:t>
            </a:r>
          </a:p>
          <a:p>
            <a:pPr>
              <a:defRPr/>
            </a:pPr>
            <a:r>
              <a:rPr lang="en-US" sz="1600" dirty="0"/>
              <a:t>Improved team relationships and social cohesion</a:t>
            </a:r>
          </a:p>
          <a:p>
            <a:pPr>
              <a:defRPr/>
            </a:pPr>
            <a:r>
              <a:rPr lang="en-US" sz="1600" dirty="0"/>
              <a:t>Enhanced well-being and happiness</a:t>
            </a:r>
          </a:p>
          <a:p>
            <a:pPr>
              <a:defRPr/>
            </a:pPr>
            <a:r>
              <a:rPr lang="en-US" sz="1600" dirty="0"/>
              <a:t>Increased employee engagement</a:t>
            </a:r>
          </a:p>
          <a:p>
            <a:pPr>
              <a:defRPr/>
            </a:pPr>
            <a:endParaRPr lang="en-US" sz="1600" dirty="0"/>
          </a:p>
          <a:p>
            <a:pPr>
              <a:defRPr/>
            </a:pPr>
            <a:endParaRPr lang="en-US" sz="160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52712CAB-F2DD-4795-A0B7-20D1BD20ABB6}" type="slidenum">
              <a:rPr lang="en-US" altLang="en-US"/>
              <a:pPr eaLnBrk="1" hangingPunct="1"/>
              <a:t>10</a:t>
            </a:fld>
            <a:endParaRPr lang="en-US" altLang="en-US"/>
          </a:p>
        </p:txBody>
      </p:sp>
    </p:spTree>
    <p:extLst>
      <p:ext uri="{BB962C8B-B14F-4D97-AF65-F5344CB8AC3E}">
        <p14:creationId xmlns:p14="http://schemas.microsoft.com/office/powerpoint/2010/main" val="314174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A4835-99FC-4CCB-BB11-9100133B8C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13086A-7012-4BB4-90D5-41DE69C65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05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A4835-99FC-4CCB-BB11-9100133B8C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479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07703C-5285-4515-8257-B204B56886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35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first 3 questions ask people to imagine a ladder, imagining…</a:t>
            </a:r>
          </a:p>
          <a:p>
            <a:r>
              <a:rPr lang="en-US" dirty="0"/>
              <a:t>This question predicts % of people thriving overall and what % people suffering.</a:t>
            </a:r>
          </a:p>
          <a:p>
            <a:r>
              <a:rPr lang="en-US" dirty="0"/>
              <a:t>Q2: Calculates % of people with hope (relevant to initial equity driver diagram where hope is an outcome)</a:t>
            </a:r>
          </a:p>
          <a:p>
            <a:r>
              <a:rPr lang="en-US" dirty="0"/>
              <a:t>Q3: Putting your financial situation on the ladder is most predictive of equity gaps, based on KP data. </a:t>
            </a:r>
          </a:p>
          <a:p>
            <a:r>
              <a:rPr lang="en-US" dirty="0"/>
              <a:t>--And there are 6 additional equity lenses we use</a:t>
            </a:r>
          </a:p>
          <a:p>
            <a:endParaRPr lang="en-US" dirty="0"/>
          </a:p>
          <a:p>
            <a:r>
              <a:rPr lang="en-US" dirty="0"/>
              <a:t>These 3 questions give an incredibly powerful tool to improve overall wellbeing and equity.</a:t>
            </a:r>
          </a:p>
          <a:p>
            <a:r>
              <a:rPr lang="en-US" dirty="0"/>
              <a:t>What we don’t know are the details underneath it.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07703C-5285-4515-8257-B204B56886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So we have the additional 4 domains to help understand that.</a:t>
            </a:r>
          </a:p>
          <a:p>
            <a:r>
              <a:rPr lang="en-US" dirty="0"/>
              <a:t>Waterville team added some additional questions relative to social wellbeing.</a:t>
            </a:r>
          </a:p>
          <a:p>
            <a:r>
              <a:rPr lang="en-US" dirty="0"/>
              <a:t>They knew that 1 in 5 people in Maine were food insecure. When they did the survey over 40% felt that no one cared about them.</a:t>
            </a:r>
          </a:p>
          <a:p>
            <a:r>
              <a:rPr lang="en-US" dirty="0"/>
              <a:t>Realized that while they had a problem w/ food insecurity, they had an epidemic of social isolation.</a:t>
            </a:r>
          </a:p>
          <a:p>
            <a:r>
              <a:rPr lang="en-US" dirty="0"/>
              <a:t>SI is very strongly correlated, even more strongly than tobacco, re: its impact on health and live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Measuring equity is breaking it down between the equity questions and the financial security questions.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6A4835-99FC-4CCB-BB11-9100133B8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35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8.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3.jpg"/><Relationship Id="rId4" Type="http://schemas.openxmlformats.org/officeDocument/2006/relationships/image" Target="../media/image22.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6.jpeg"/><Relationship Id="rId4" Type="http://schemas.openxmlformats.org/officeDocument/2006/relationships/image" Target="../media/image25.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1"/>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457200" y="274638"/>
            <a:ext cx="8686800" cy="1143000"/>
          </a:xfrm>
        </p:spPr>
        <p:txBody>
          <a:bodyPr/>
          <a:lstStyle/>
          <a:p>
            <a:r>
              <a:rPr lang="en-US" dirty="0"/>
              <a:t>CLICK TO EDIT MASTER TITLE STYLE</a:t>
            </a:r>
          </a:p>
        </p:txBody>
      </p:sp>
    </p:spTree>
    <p:extLst>
      <p:ext uri="{BB962C8B-B14F-4D97-AF65-F5344CB8AC3E}">
        <p14:creationId xmlns:p14="http://schemas.microsoft.com/office/powerpoint/2010/main" val="115318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1" b="6375"/>
          <a:stretch/>
        </p:blipFill>
        <p:spPr>
          <a:xfrm>
            <a:off x="-1815" y="-2"/>
            <a:ext cx="3956889" cy="226292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6361"/>
          <a:stretch/>
        </p:blipFill>
        <p:spPr>
          <a:xfrm>
            <a:off x="0" y="4578120"/>
            <a:ext cx="3657600" cy="2286000"/>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5691" t="3299" b="10304"/>
          <a:stretch/>
        </p:blipFill>
        <p:spPr>
          <a:xfrm>
            <a:off x="-14514" y="2355791"/>
            <a:ext cx="3613694" cy="2207028"/>
          </a:xfrm>
          <a:prstGeom prst="rect">
            <a:avLst/>
          </a:prstGeom>
        </p:spPr>
      </p:pic>
      <p:sp>
        <p:nvSpPr>
          <p:cNvPr id="7" name="Rectangle 6"/>
          <p:cNvSpPr/>
          <p:nvPr userDrawn="1"/>
        </p:nvSpPr>
        <p:spPr>
          <a:xfrm>
            <a:off x="3657600" y="-1"/>
            <a:ext cx="54864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4023360" y="1145816"/>
            <a:ext cx="4572000" cy="3200400"/>
          </a:xfrm>
        </p:spPr>
        <p:txBody>
          <a:bodyPr anchor="b">
            <a:no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023360" y="4828032"/>
            <a:ext cx="4572000" cy="1500187"/>
          </a:xfrm>
        </p:spPr>
        <p:txBody>
          <a:bodyPr>
            <a:noAutofit/>
          </a:bodyPr>
          <a:lstStyle>
            <a:lvl1pPr marL="0" indent="0">
              <a:buNone/>
              <a:defRPr sz="2400">
                <a:solidFill>
                  <a:srgbClr val="F1A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8" name="Group 7"/>
          <p:cNvGrpSpPr/>
          <p:nvPr userDrawn="1"/>
        </p:nvGrpSpPr>
        <p:grpSpPr>
          <a:xfrm>
            <a:off x="-33020" y="-1"/>
            <a:ext cx="3723640" cy="6858001"/>
            <a:chOff x="-33020" y="-1"/>
            <a:chExt cx="3723640" cy="6858001"/>
          </a:xfrm>
        </p:grpSpPr>
        <p:sp>
          <p:nvSpPr>
            <p:cNvPr id="9" name="Rectangle 8"/>
            <p:cNvSpPr/>
            <p:nvPr/>
          </p:nvSpPr>
          <p:spPr>
            <a:xfrm>
              <a:off x="3599180" y="-1"/>
              <a:ext cx="914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259867"/>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020" y="4547518"/>
              <a:ext cx="3657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3980" y="130128"/>
            <a:ext cx="2926080" cy="914400"/>
          </a:xfrm>
          <a:prstGeom prst="rect">
            <a:avLst/>
          </a:prstGeom>
        </p:spPr>
      </p:pic>
    </p:spTree>
    <p:extLst>
      <p:ext uri="{BB962C8B-B14F-4D97-AF65-F5344CB8AC3E}">
        <p14:creationId xmlns:p14="http://schemas.microsoft.com/office/powerpoint/2010/main" val="93388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14500"/>
            <a:ext cx="3931920" cy="4572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726809"/>
            <a:ext cx="3931920" cy="4572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F48B0CA-4B01-40C4-BAC1-6D0A686B524F}" type="slidenum">
              <a:rPr lang="en-US" smtClean="0"/>
              <a:t>‹#›</a:t>
            </a:fld>
            <a:endParaRPr lang="en-US"/>
          </a:p>
        </p:txBody>
      </p:sp>
    </p:spTree>
    <p:extLst>
      <p:ext uri="{BB962C8B-B14F-4D97-AF65-F5344CB8AC3E}">
        <p14:creationId xmlns:p14="http://schemas.microsoft.com/office/powerpoint/2010/main" val="290360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14500"/>
            <a:ext cx="3931920" cy="4114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714500"/>
            <a:ext cx="3931920" cy="4114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F48B0CA-4B01-40C4-BAC1-6D0A686B524F}" type="slidenum">
              <a:rPr lang="en-US" smtClean="0"/>
              <a:t>‹#›</a:t>
            </a:fld>
            <a:endParaRPr lang="en-US"/>
          </a:p>
        </p:txBody>
      </p:sp>
      <p:cxnSp>
        <p:nvCxnSpPr>
          <p:cNvPr id="6" name="Straight Connector 5"/>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bg1"/>
                </a:solidFill>
              </a:defRPr>
            </a:lvl1pPr>
          </a:lstStyle>
          <a:p>
            <a:endParaRPr lang="en-US" dirty="0"/>
          </a:p>
        </p:txBody>
      </p:sp>
    </p:spTree>
    <p:extLst>
      <p:ext uri="{BB962C8B-B14F-4D97-AF65-F5344CB8AC3E}">
        <p14:creationId xmlns:p14="http://schemas.microsoft.com/office/powerpoint/2010/main" val="384880971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a:t>Click to edit Master title style</a:t>
            </a:r>
          </a:p>
        </p:txBody>
      </p:sp>
      <p:sp>
        <p:nvSpPr>
          <p:cNvPr id="3"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51760"/>
            <a:ext cx="3931920" cy="3520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651760"/>
            <a:ext cx="3931920"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F48B0CA-4B01-40C4-BAC1-6D0A686B524F}" type="slidenum">
              <a:rPr lang="en-US" smtClean="0"/>
              <a:t>‹#›</a:t>
            </a:fld>
            <a:endParaRPr lang="en-US"/>
          </a:p>
        </p:txBody>
      </p:sp>
    </p:spTree>
    <p:extLst>
      <p:ext uri="{BB962C8B-B14F-4D97-AF65-F5344CB8AC3E}">
        <p14:creationId xmlns:p14="http://schemas.microsoft.com/office/powerpoint/2010/main" val="138869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a:t>Click to edit Master title style</a:t>
            </a:r>
          </a:p>
        </p:txBody>
      </p:sp>
      <p:sp>
        <p:nvSpPr>
          <p:cNvPr id="9" name="Slide Number Placeholder 8"/>
          <p:cNvSpPr>
            <a:spLocks noGrp="1"/>
          </p:cNvSpPr>
          <p:nvPr>
            <p:ph type="sldNum" sz="quarter" idx="12"/>
          </p:nvPr>
        </p:nvSpPr>
        <p:spPr/>
        <p:txBody>
          <a:bodyPr/>
          <a:lstStyle/>
          <a:p>
            <a:fld id="{8F48B0CA-4B01-40C4-BAC1-6D0A686B524F}" type="slidenum">
              <a:rPr lang="en-US" smtClean="0"/>
              <a:t>‹#›</a:t>
            </a:fld>
            <a:endParaRPr lang="en-US" dirty="0"/>
          </a:p>
        </p:txBody>
      </p:sp>
      <p:cxnSp>
        <p:nvCxnSpPr>
          <p:cNvPr id="8" name="Straight Connector 7"/>
          <p:cNvCxnSpPr/>
          <p:nvPr userDrawn="1"/>
        </p:nvCxnSpPr>
        <p:spPr>
          <a:xfrm>
            <a:off x="457200" y="5943600"/>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bg1"/>
                </a:solidFill>
              </a:defRPr>
            </a:lvl1pPr>
          </a:lstStyle>
          <a:p>
            <a:endParaRPr lang="en-US" dirty="0"/>
          </a:p>
        </p:txBody>
      </p:sp>
      <p:sp>
        <p:nvSpPr>
          <p:cNvPr id="11"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457200" y="2651760"/>
            <a:ext cx="393192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4754880" y="2651760"/>
            <a:ext cx="393192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801996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8F48B0CA-4B01-40C4-BAC1-6D0A686B524F}" type="slidenum">
              <a:rPr lang="en-US" smtClean="0"/>
              <a:t>‹#›</a:t>
            </a:fld>
            <a:endParaRPr lang="en-US" dirty="0"/>
          </a:p>
        </p:txBody>
      </p:sp>
    </p:spTree>
    <p:extLst>
      <p:ext uri="{BB962C8B-B14F-4D97-AF65-F5344CB8AC3E}">
        <p14:creationId xmlns:p14="http://schemas.microsoft.com/office/powerpoint/2010/main" val="13520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32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F48B0CA-4B01-40C4-BAC1-6D0A686B524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9" name="Straight Connector 8"/>
          <p:cNvCxnSpPr/>
          <p:nvPr userDrawn="1"/>
        </p:nvCxnSpPr>
        <p:spPr>
          <a:xfrm flipH="1" flipV="1">
            <a:off x="8092440" y="411483"/>
            <a:ext cx="0" cy="68580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636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with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32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F48B0CA-4B01-40C4-BAC1-6D0A686B524F}" type="slidenum">
              <a:rPr lang="en-US" smtClean="0"/>
              <a:pPr/>
              <a:t>‹#›</a:t>
            </a:fld>
            <a:endParaRPr lang="en-US" dirty="0"/>
          </a:p>
        </p:txBody>
      </p:sp>
      <p:sp>
        <p:nvSpPr>
          <p:cNvPr id="8"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bg1"/>
                </a:solidFill>
              </a:defRPr>
            </a:lvl1pPr>
          </a:lstStyle>
          <a:p>
            <a:endParaRPr lang="en-US" dirty="0"/>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11" name="Straight Connector 10"/>
          <p:cNvCxnSpPr/>
          <p:nvPr userDrawn="1"/>
        </p:nvCxnSpPr>
        <p:spPr>
          <a:xfrm flipH="1" flipV="1">
            <a:off x="8092440" y="411483"/>
            <a:ext cx="0" cy="68580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791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4468" y="1739120"/>
            <a:ext cx="4942332" cy="45720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14501"/>
            <a:ext cx="2926080" cy="4572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F48B0CA-4B01-40C4-BAC1-6D0A686B524F}" type="slidenum">
              <a:rPr lang="en-US" smtClean="0"/>
              <a:t>‹#›</a:t>
            </a:fld>
            <a:endParaRPr lang="en-US"/>
          </a:p>
        </p:txBody>
      </p:sp>
      <p:sp>
        <p:nvSpPr>
          <p:cNvPr id="8" name="Title 1"/>
          <p:cNvSpPr>
            <a:spLocks noGrp="1"/>
          </p:cNvSpPr>
          <p:nvPr>
            <p:ph type="title"/>
          </p:nvPr>
        </p:nvSpPr>
        <p:spPr>
          <a:xfrm>
            <a:off x="457200" y="228600"/>
            <a:ext cx="6574536" cy="1028700"/>
          </a:xfrm>
        </p:spPr>
        <p:txBody>
          <a:bodyPr/>
          <a:lstStyle/>
          <a:p>
            <a:r>
              <a:rPr lang="en-US" dirty="0"/>
              <a:t>Click to edit Master title style</a:t>
            </a:r>
          </a:p>
        </p:txBody>
      </p:sp>
    </p:spTree>
    <p:extLst>
      <p:ext uri="{BB962C8B-B14F-4D97-AF65-F5344CB8AC3E}">
        <p14:creationId xmlns:p14="http://schemas.microsoft.com/office/powerpoint/2010/main" val="398066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with Foot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48B0CA-4B01-40C4-BAC1-6D0A686B524F}" type="slidenum">
              <a:rPr lang="en-US" smtClean="0"/>
              <a:t>‹#›</a:t>
            </a:fld>
            <a:endParaRPr lang="en-US" dirty="0"/>
          </a:p>
        </p:txBody>
      </p:sp>
      <p:sp>
        <p:nvSpPr>
          <p:cNvPr id="8" name="Title 1"/>
          <p:cNvSpPr>
            <a:spLocks noGrp="1"/>
          </p:cNvSpPr>
          <p:nvPr>
            <p:ph type="title"/>
          </p:nvPr>
        </p:nvSpPr>
        <p:spPr>
          <a:xfrm>
            <a:off x="457200" y="228600"/>
            <a:ext cx="6574536" cy="1028700"/>
          </a:xfrm>
        </p:spPr>
        <p:txBody>
          <a:bodyPr/>
          <a:lstStyle/>
          <a:p>
            <a:r>
              <a:rPr lang="en-US" dirty="0"/>
              <a:t>Click to edit Master title style</a:t>
            </a:r>
          </a:p>
        </p:txBody>
      </p:sp>
      <p:sp>
        <p:nvSpPr>
          <p:cNvPr id="6"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rgbClr val="F1A973"/>
                </a:solidFill>
              </a:defRPr>
            </a:lvl1pPr>
          </a:lstStyle>
          <a:p>
            <a:endParaRPr lang="en-US" dirty="0"/>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3744468" y="1739120"/>
            <a:ext cx="4942332" cy="41148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457200" y="1714501"/>
            <a:ext cx="2926080" cy="4114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7236009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590800"/>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1"/>
          <p:cNvSpPr>
            <a:spLocks noGrp="1"/>
          </p:cNvSpPr>
          <p:nvPr>
            <p:ph type="title" hasCustomPrompt="1"/>
          </p:nvPr>
        </p:nvSpPr>
        <p:spPr>
          <a:xfrm>
            <a:off x="457200" y="274638"/>
            <a:ext cx="8686800" cy="1143000"/>
          </a:xfrm>
        </p:spPr>
        <p:txBody>
          <a:bodyPr/>
          <a:lstStyle/>
          <a:p>
            <a:r>
              <a:rPr lang="en-US" dirty="0"/>
              <a:t>CLICK TO EDIT MASTER TITLE STYLE</a:t>
            </a:r>
          </a:p>
        </p:txBody>
      </p:sp>
    </p:spTree>
    <p:extLst>
      <p:ext uri="{BB962C8B-B14F-4D97-AF65-F5344CB8AC3E}">
        <p14:creationId xmlns:p14="http://schemas.microsoft.com/office/powerpoint/2010/main" val="4032969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 r="20404"/>
          <a:stretch/>
        </p:blipFill>
        <p:spPr>
          <a:xfrm>
            <a:off x="5967857" y="2510301"/>
            <a:ext cx="3185108" cy="3218454"/>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r="10670"/>
          <a:stretch/>
        </p:blipFill>
        <p:spPr>
          <a:xfrm>
            <a:off x="5992564" y="0"/>
            <a:ext cx="3210977" cy="2439723"/>
          </a:xfrm>
          <a:prstGeom prst="rect">
            <a:avLst/>
          </a:prstGeom>
        </p:spPr>
      </p:pic>
      <p:sp>
        <p:nvSpPr>
          <p:cNvPr id="7" name="Rectangle 6"/>
          <p:cNvSpPr/>
          <p:nvPr userDrawn="1"/>
        </p:nvSpPr>
        <p:spPr>
          <a:xfrm>
            <a:off x="1" y="0"/>
            <a:ext cx="6400800"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p:cNvSpPr/>
          <p:nvPr userDrawn="1"/>
        </p:nvSpPr>
        <p:spPr>
          <a:xfrm>
            <a:off x="0" y="5720430"/>
            <a:ext cx="9144000" cy="1143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1729752"/>
            <a:ext cx="5715000" cy="2842248"/>
          </a:xfrm>
        </p:spPr>
        <p:txBody>
          <a:bodyPr anchor="b">
            <a:noAutofit/>
          </a:bodyPr>
          <a:lstStyle>
            <a:lvl1pPr algn="l">
              <a:defRPr sz="4800">
                <a:solidFill>
                  <a:srgbClr val="F1A973"/>
                </a:solidFill>
              </a:defRPr>
            </a:lvl1pPr>
          </a:lstStyle>
          <a:p>
            <a:r>
              <a:rPr lang="en-US" dirty="0"/>
              <a:t>Click to edit Master title style</a:t>
            </a:r>
          </a:p>
        </p:txBody>
      </p:sp>
      <p:sp>
        <p:nvSpPr>
          <p:cNvPr id="3" name="Subtitle 2"/>
          <p:cNvSpPr>
            <a:spLocks noGrp="1"/>
          </p:cNvSpPr>
          <p:nvPr>
            <p:ph type="subTitle" idx="1"/>
          </p:nvPr>
        </p:nvSpPr>
        <p:spPr>
          <a:xfrm>
            <a:off x="457200" y="4800600"/>
            <a:ext cx="5715000" cy="731520"/>
          </a:xfr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9861" t="27778" r="9584" b="29259"/>
          <a:stretch/>
        </p:blipFill>
        <p:spPr>
          <a:xfrm>
            <a:off x="6642100" y="6041261"/>
            <a:ext cx="2286000" cy="4572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212" y="159755"/>
            <a:ext cx="4389120" cy="1371600"/>
          </a:xfrm>
          <a:prstGeom prst="rect">
            <a:avLst/>
          </a:prstGeom>
        </p:spPr>
      </p:pic>
      <p:sp>
        <p:nvSpPr>
          <p:cNvPr id="17" name="Text Placeholder 3"/>
          <p:cNvSpPr>
            <a:spLocks noGrp="1"/>
          </p:cNvSpPr>
          <p:nvPr>
            <p:ph type="body" sz="quarter" idx="11"/>
          </p:nvPr>
        </p:nvSpPr>
        <p:spPr>
          <a:xfrm>
            <a:off x="457200" y="6276604"/>
            <a:ext cx="5715000" cy="274320"/>
          </a:xfrm>
        </p:spPr>
        <p:txBody>
          <a:bodyPr>
            <a:normAutofit/>
          </a:bodyPr>
          <a:lstStyle>
            <a:lvl1pPr marL="0" indent="0">
              <a:buFontTx/>
              <a:buNone/>
              <a:defRPr sz="1200" b="0" i="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a:t>Click to edit Master text styles</a:t>
            </a:r>
          </a:p>
        </p:txBody>
      </p:sp>
      <p:sp>
        <p:nvSpPr>
          <p:cNvPr id="18" name="Text Placeholder 3"/>
          <p:cNvSpPr>
            <a:spLocks noGrp="1"/>
          </p:cNvSpPr>
          <p:nvPr>
            <p:ph type="body" sz="quarter" idx="10"/>
          </p:nvPr>
        </p:nvSpPr>
        <p:spPr>
          <a:xfrm>
            <a:off x="457200" y="5956670"/>
            <a:ext cx="5715000" cy="347472"/>
          </a:xfrm>
        </p:spPr>
        <p:txBody>
          <a:bodyPr>
            <a:normAutofit/>
          </a:bodyPr>
          <a:lstStyle>
            <a:lvl1pPr marL="0" indent="0">
              <a:buFontTx/>
              <a:buNone/>
              <a:defRPr sz="1600" b="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1548963115"/>
      </p:ext>
    </p:extLst>
  </p:cSld>
  <p:clrMapOvr>
    <a:masterClrMapping/>
  </p:clrMapOvr>
  <p:hf hdr="0" ftr="0"/>
  <p:extLst mod="1">
    <p:ext uri="{DCECCB84-F9BA-43D5-87BE-67443E8EF086}">
      <p15:sldGuideLst xmlns:p15="http://schemas.microsoft.com/office/powerpoint/2012/main">
        <p15:guide id="1" pos="40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F48B0CA-4B01-40C4-BAC1-6D0A686B524F}" type="slidenum">
              <a:rPr lang="en-US" smtClean="0"/>
              <a:t>‹#›</a:t>
            </a:fld>
            <a:endParaRPr lang="en-US" dirty="0"/>
          </a:p>
        </p:txBody>
      </p:sp>
    </p:spTree>
    <p:extLst>
      <p:ext uri="{BB962C8B-B14F-4D97-AF65-F5344CB8AC3E}">
        <p14:creationId xmlns:p14="http://schemas.microsoft.com/office/powerpoint/2010/main" val="1213898534"/>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Conten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398" cy="1033272"/>
          </a:xfrm>
        </p:spPr>
        <p:txBody>
          <a:bodyPr>
            <a:noAutofit/>
          </a:bodyPr>
          <a:lstStyle>
            <a:lvl1pPr>
              <a:defRPr sz="3400"/>
            </a:lvl1pPr>
          </a:lstStyle>
          <a:p>
            <a:r>
              <a:rPr lang="en-US" dirty="0"/>
              <a:t>Click to edit Master title style</a:t>
            </a:r>
          </a:p>
        </p:txBody>
      </p:sp>
      <p:sp>
        <p:nvSpPr>
          <p:cNvPr id="3" name="Content Placeholder 2"/>
          <p:cNvSpPr>
            <a:spLocks noGrp="1"/>
          </p:cNvSpPr>
          <p:nvPr>
            <p:ph idx="1"/>
          </p:nvPr>
        </p:nvSpPr>
        <p:spPr>
          <a:xfrm>
            <a:off x="457200" y="1706007"/>
            <a:ext cx="8229600" cy="4114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p>
            <a:fld id="{8F48B0CA-4B01-40C4-BAC1-6D0A686B524F}" type="slidenum">
              <a:rPr lang="en-US" smtClean="0"/>
              <a:t>‹#›</a:t>
            </a:fld>
            <a:endParaRPr lang="en-US" dirty="0"/>
          </a:p>
        </p:txBody>
      </p:sp>
      <p:cxnSp>
        <p:nvCxnSpPr>
          <p:cNvPr id="7" name="Straight Connector 6"/>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81866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1">
    <p:spTree>
      <p:nvGrpSpPr>
        <p:cNvPr id="1" name=""/>
        <p:cNvGrpSpPr/>
        <p:nvPr/>
      </p:nvGrpSpPr>
      <p:grpSpPr>
        <a:xfrm>
          <a:off x="0" y="0"/>
          <a:ext cx="0" cy="0"/>
          <a:chOff x="0" y="0"/>
          <a:chExt cx="0" cy="0"/>
        </a:xfrm>
      </p:grpSpPr>
      <p:sp>
        <p:nvSpPr>
          <p:cNvPr id="7" name="Rectangle 6"/>
          <p:cNvSpPr/>
          <p:nvPr userDrawn="1"/>
        </p:nvSpPr>
        <p:spPr>
          <a:xfrm>
            <a:off x="3703320" y="-1"/>
            <a:ext cx="544068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4023360" y="1145816"/>
            <a:ext cx="4572000" cy="3200400"/>
          </a:xfrm>
        </p:spPr>
        <p:txBody>
          <a:bodyPr anchor="b">
            <a:no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023360" y="4828032"/>
            <a:ext cx="4572000" cy="1500187"/>
          </a:xfrm>
        </p:spPr>
        <p:txBody>
          <a:bodyPr>
            <a:noAutofit/>
          </a:bodyPr>
          <a:lstStyle>
            <a:lvl1pPr marL="0" indent="0">
              <a:buNone/>
              <a:defRPr sz="2400">
                <a:solidFill>
                  <a:srgbClr val="F1A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980" y="130128"/>
            <a:ext cx="2926080" cy="9144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33624"/>
            <a:ext cx="3474720" cy="2238375"/>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667250"/>
            <a:ext cx="3474720" cy="2190750"/>
          </a:xfrm>
          <a:prstGeom prst="rect">
            <a:avLst/>
          </a:prstGeom>
        </p:spPr>
      </p:pic>
      <p:pic>
        <p:nvPicPr>
          <p:cNvPr id="5" name="Picture 4"/>
          <p:cNvPicPr>
            <a:picLocks noChangeAspect="1"/>
          </p:cNvPicPr>
          <p:nvPr userDrawn="1"/>
        </p:nvPicPr>
        <p:blipFill>
          <a:blip r:embed="rId5"/>
          <a:stretch>
            <a:fillRect/>
          </a:stretch>
        </p:blipFill>
        <p:spPr>
          <a:xfrm>
            <a:off x="1" y="-1144"/>
            <a:ext cx="3474720" cy="2239518"/>
          </a:xfrm>
          <a:prstGeom prst="rect">
            <a:avLst/>
          </a:prstGeom>
        </p:spPr>
      </p:pic>
    </p:spTree>
    <p:extLst>
      <p:ext uri="{BB962C8B-B14F-4D97-AF65-F5344CB8AC3E}">
        <p14:creationId xmlns:p14="http://schemas.microsoft.com/office/powerpoint/2010/main" val="291474651"/>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1">
    <p:spTree>
      <p:nvGrpSpPr>
        <p:cNvPr id="1" name=""/>
        <p:cNvGrpSpPr/>
        <p:nvPr/>
      </p:nvGrpSpPr>
      <p:grpSpPr>
        <a:xfrm>
          <a:off x="0" y="0"/>
          <a:ext cx="0" cy="0"/>
          <a:chOff x="0" y="0"/>
          <a:chExt cx="0" cy="0"/>
        </a:xfrm>
      </p:grpSpPr>
      <p:sp>
        <p:nvSpPr>
          <p:cNvPr id="7" name="Rectangle 6"/>
          <p:cNvSpPr/>
          <p:nvPr userDrawn="1"/>
        </p:nvSpPr>
        <p:spPr>
          <a:xfrm>
            <a:off x="3703320" y="-1"/>
            <a:ext cx="5440680" cy="6858001"/>
          </a:xfrm>
          <a:prstGeom prst="rect">
            <a:avLst/>
          </a:prstGeom>
          <a:solidFill>
            <a:srgbClr val="EB8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Text Placeholder 2"/>
          <p:cNvSpPr>
            <a:spLocks noGrp="1"/>
          </p:cNvSpPr>
          <p:nvPr>
            <p:ph type="body" idx="1"/>
          </p:nvPr>
        </p:nvSpPr>
        <p:spPr>
          <a:xfrm>
            <a:off x="4023360" y="4828032"/>
            <a:ext cx="4572000" cy="1500187"/>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023360" y="1145816"/>
            <a:ext cx="4572000" cy="3200400"/>
          </a:xfrm>
        </p:spPr>
        <p:txBody>
          <a:bodyPr anchor="b">
            <a:noAutofit/>
          </a:bodyPr>
          <a:lstStyle>
            <a:lvl1pPr>
              <a:defRPr sz="4800">
                <a:solidFill>
                  <a:schemeClr val="bg1"/>
                </a:solidFill>
              </a:defRPr>
            </a:lvl1pPr>
          </a:lstStyle>
          <a:p>
            <a:r>
              <a:rPr lang="en-US" dirty="0"/>
              <a:t>Click to edit Master 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980" y="130128"/>
            <a:ext cx="2926080" cy="9144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474720" cy="219075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33624"/>
            <a:ext cx="3474720" cy="2190750"/>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667248"/>
            <a:ext cx="3474720" cy="2190750"/>
          </a:xfrm>
          <a:prstGeom prst="rect">
            <a:avLst/>
          </a:prstGeom>
        </p:spPr>
      </p:pic>
    </p:spTree>
    <p:extLst>
      <p:ext uri="{BB962C8B-B14F-4D97-AF65-F5344CB8AC3E}">
        <p14:creationId xmlns:p14="http://schemas.microsoft.com/office/powerpoint/2010/main" val="4005902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2">
    <p:spTree>
      <p:nvGrpSpPr>
        <p:cNvPr id="1" name=""/>
        <p:cNvGrpSpPr/>
        <p:nvPr/>
      </p:nvGrpSpPr>
      <p:grpSpPr>
        <a:xfrm>
          <a:off x="0" y="0"/>
          <a:ext cx="0" cy="0"/>
          <a:chOff x="0" y="0"/>
          <a:chExt cx="0" cy="0"/>
        </a:xfrm>
      </p:grpSpPr>
      <p:sp>
        <p:nvSpPr>
          <p:cNvPr id="7" name="Rectangle 6"/>
          <p:cNvSpPr/>
          <p:nvPr userDrawn="1"/>
        </p:nvSpPr>
        <p:spPr>
          <a:xfrm>
            <a:off x="3703320" y="0"/>
            <a:ext cx="544068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4023360" y="1145816"/>
            <a:ext cx="4572000" cy="3200400"/>
          </a:xfrm>
        </p:spPr>
        <p:txBody>
          <a:bodyPr anchor="b">
            <a:no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023360" y="4828032"/>
            <a:ext cx="4572000" cy="1500187"/>
          </a:xfrm>
        </p:spPr>
        <p:txBody>
          <a:bodyPr>
            <a:noAutofit/>
          </a:bodyPr>
          <a:lstStyle>
            <a:lvl1pPr marL="0" indent="0">
              <a:buNone/>
              <a:defRPr sz="2400">
                <a:solidFill>
                  <a:srgbClr val="F1A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980" y="130128"/>
            <a:ext cx="2926080" cy="914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446768" cy="2190750"/>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t="6590" b="17677"/>
          <a:stretch/>
        </p:blipFill>
        <p:spPr>
          <a:xfrm>
            <a:off x="0" y="2427195"/>
            <a:ext cx="3446768" cy="200361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572000"/>
            <a:ext cx="3474720" cy="2305622"/>
          </a:xfrm>
          <a:prstGeom prst="rect">
            <a:avLst/>
          </a:prstGeom>
        </p:spPr>
      </p:pic>
    </p:spTree>
    <p:extLst>
      <p:ext uri="{BB962C8B-B14F-4D97-AF65-F5344CB8AC3E}">
        <p14:creationId xmlns:p14="http://schemas.microsoft.com/office/powerpoint/2010/main" val="1022408175"/>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2">
    <p:spTree>
      <p:nvGrpSpPr>
        <p:cNvPr id="1" name=""/>
        <p:cNvGrpSpPr/>
        <p:nvPr/>
      </p:nvGrpSpPr>
      <p:grpSpPr>
        <a:xfrm>
          <a:off x="0" y="0"/>
          <a:ext cx="0" cy="0"/>
          <a:chOff x="0" y="0"/>
          <a:chExt cx="0" cy="0"/>
        </a:xfrm>
      </p:grpSpPr>
      <p:sp>
        <p:nvSpPr>
          <p:cNvPr id="7" name="Rectangle 6"/>
          <p:cNvSpPr/>
          <p:nvPr userDrawn="1"/>
        </p:nvSpPr>
        <p:spPr>
          <a:xfrm>
            <a:off x="3703320" y="-1"/>
            <a:ext cx="5440680" cy="6858001"/>
          </a:xfrm>
          <a:prstGeom prst="rect">
            <a:avLst/>
          </a:prstGeom>
          <a:solidFill>
            <a:srgbClr val="EB8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Text Placeholder 2"/>
          <p:cNvSpPr>
            <a:spLocks noGrp="1"/>
          </p:cNvSpPr>
          <p:nvPr>
            <p:ph type="body" idx="1"/>
          </p:nvPr>
        </p:nvSpPr>
        <p:spPr>
          <a:xfrm>
            <a:off x="4023360" y="4828032"/>
            <a:ext cx="4572000" cy="1500187"/>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p:cNvCxnSpPr/>
          <p:nvPr userDrawn="1"/>
        </p:nvCxnSpPr>
        <p:spPr>
          <a:xfrm flipV="1">
            <a:off x="4023360" y="4572000"/>
            <a:ext cx="45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023360" y="1145816"/>
            <a:ext cx="4572000" cy="3200400"/>
          </a:xfrm>
        </p:spPr>
        <p:txBody>
          <a:bodyPr anchor="b">
            <a:noAutofit/>
          </a:bodyPr>
          <a:lstStyle>
            <a:lvl1pPr>
              <a:defRPr sz="4800">
                <a:solidFill>
                  <a:schemeClr val="bg1"/>
                </a:solidFill>
              </a:defRPr>
            </a:lvl1pPr>
          </a:lstStyle>
          <a:p>
            <a:r>
              <a:rPr lang="en-US" dirty="0"/>
              <a:t>Click to edit Master 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980" y="130128"/>
            <a:ext cx="2926080" cy="914400"/>
          </a:xfrm>
          <a:prstGeom prst="rect">
            <a:avLst/>
          </a:prstGeom>
        </p:spPr>
      </p:pic>
      <p:pic>
        <p:nvPicPr>
          <p:cNvPr id="10" name="Picture 9"/>
          <p:cNvPicPr>
            <a:picLocks noChangeAspect="1"/>
          </p:cNvPicPr>
          <p:nvPr userDrawn="1"/>
        </p:nvPicPr>
        <p:blipFill>
          <a:blip r:embed="rId3"/>
          <a:stretch>
            <a:fillRect/>
          </a:stretch>
        </p:blipFill>
        <p:spPr>
          <a:xfrm>
            <a:off x="0" y="2322547"/>
            <a:ext cx="3474720" cy="220182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3474720" cy="2190750"/>
          </a:xfrm>
          <a:prstGeom prst="rect">
            <a:avLst/>
          </a:prstGeom>
        </p:spPr>
      </p:pic>
      <p:pic>
        <p:nvPicPr>
          <p:cNvPr id="13" name="Picture 12"/>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1000"/>
                    </a14:imgEffect>
                  </a14:imgLayer>
                </a14:imgProps>
              </a:ext>
              <a:ext uri="{28A0092B-C50C-407E-A947-70E740481C1C}">
                <a14:useLocalDpi xmlns:a14="http://schemas.microsoft.com/office/drawing/2010/main" val="0"/>
              </a:ext>
            </a:extLst>
          </a:blip>
          <a:stretch>
            <a:fillRect/>
          </a:stretch>
        </p:blipFill>
        <p:spPr>
          <a:xfrm>
            <a:off x="0" y="4656172"/>
            <a:ext cx="3474720" cy="2201827"/>
          </a:xfrm>
          <a:prstGeom prst="rect">
            <a:avLst/>
          </a:prstGeom>
        </p:spPr>
      </p:pic>
    </p:spTree>
    <p:extLst>
      <p:ext uri="{BB962C8B-B14F-4D97-AF65-F5344CB8AC3E}">
        <p14:creationId xmlns:p14="http://schemas.microsoft.com/office/powerpoint/2010/main" val="2927450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14500"/>
            <a:ext cx="3931920" cy="4572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726809"/>
            <a:ext cx="3931920" cy="4572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F48B0CA-4B01-40C4-BAC1-6D0A686B524F}" type="slidenum">
              <a:rPr lang="en-US" smtClean="0"/>
              <a:t>‹#›</a:t>
            </a:fld>
            <a:endParaRPr lang="en-US"/>
          </a:p>
        </p:txBody>
      </p:sp>
    </p:spTree>
    <p:extLst>
      <p:ext uri="{BB962C8B-B14F-4D97-AF65-F5344CB8AC3E}">
        <p14:creationId xmlns:p14="http://schemas.microsoft.com/office/powerpoint/2010/main" val="3303374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14500"/>
            <a:ext cx="3931920" cy="4114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714500"/>
            <a:ext cx="3931920" cy="4114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F48B0CA-4B01-40C4-BAC1-6D0A686B524F}" type="slidenum">
              <a:rPr lang="en-US" smtClean="0"/>
              <a:t>‹#›</a:t>
            </a:fld>
            <a:endParaRPr lang="en-US"/>
          </a:p>
        </p:txBody>
      </p:sp>
      <p:cxnSp>
        <p:nvCxnSpPr>
          <p:cNvPr id="6" name="Straight Connector 5"/>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p>
        </p:txBody>
      </p:sp>
    </p:spTree>
    <p:extLst>
      <p:ext uri="{BB962C8B-B14F-4D97-AF65-F5344CB8AC3E}">
        <p14:creationId xmlns:p14="http://schemas.microsoft.com/office/powerpoint/2010/main" val="293290498"/>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a:t>Click to edit Master title style</a:t>
            </a:r>
          </a:p>
        </p:txBody>
      </p:sp>
      <p:sp>
        <p:nvSpPr>
          <p:cNvPr id="3"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51760"/>
            <a:ext cx="3931920" cy="3520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651760"/>
            <a:ext cx="3931920"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F48B0CA-4B01-40C4-BAC1-6D0A686B524F}" type="slidenum">
              <a:rPr lang="en-US" smtClean="0"/>
              <a:t>‹#›</a:t>
            </a:fld>
            <a:endParaRPr lang="en-US"/>
          </a:p>
        </p:txBody>
      </p:sp>
    </p:spTree>
    <p:extLst>
      <p:ext uri="{BB962C8B-B14F-4D97-AF65-F5344CB8AC3E}">
        <p14:creationId xmlns:p14="http://schemas.microsoft.com/office/powerpoint/2010/main" val="241495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457200" y="2286000"/>
            <a:ext cx="4038600" cy="3886200"/>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86000"/>
            <a:ext cx="4038600" cy="3962400"/>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3724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1028700"/>
          </a:xfrm>
        </p:spPr>
        <p:txBody>
          <a:bodyPr/>
          <a:lstStyle/>
          <a:p>
            <a:r>
              <a:rPr lang="en-US" dirty="0"/>
              <a:t>Click to edit Master title style</a:t>
            </a:r>
          </a:p>
        </p:txBody>
      </p:sp>
      <p:sp>
        <p:nvSpPr>
          <p:cNvPr id="9" name="Slide Number Placeholder 8"/>
          <p:cNvSpPr>
            <a:spLocks noGrp="1"/>
          </p:cNvSpPr>
          <p:nvPr>
            <p:ph type="sldNum" sz="quarter" idx="12"/>
          </p:nvPr>
        </p:nvSpPr>
        <p:spPr/>
        <p:txBody>
          <a:bodyPr/>
          <a:lstStyle/>
          <a:p>
            <a:fld id="{8F48B0CA-4B01-40C4-BAC1-6D0A686B524F}" type="slidenum">
              <a:rPr lang="en-US" smtClean="0"/>
              <a:t>‹#›</a:t>
            </a:fld>
            <a:endParaRPr lang="en-US" dirty="0"/>
          </a:p>
        </p:txBody>
      </p:sp>
      <p:cxnSp>
        <p:nvCxnSpPr>
          <p:cNvPr id="8" name="Straight Connector 7"/>
          <p:cNvCxnSpPr/>
          <p:nvPr userDrawn="1"/>
        </p:nvCxnSpPr>
        <p:spPr>
          <a:xfrm>
            <a:off x="457200" y="5943600"/>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p>
        </p:txBody>
      </p:sp>
      <p:sp>
        <p:nvSpPr>
          <p:cNvPr id="11" name="Text Placeholder 2"/>
          <p:cNvSpPr>
            <a:spLocks noGrp="1"/>
          </p:cNvSpPr>
          <p:nvPr>
            <p:ph type="body" idx="1"/>
          </p:nvPr>
        </p:nvSpPr>
        <p:spPr>
          <a:xfrm>
            <a:off x="45720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457200" y="2651760"/>
            <a:ext cx="393192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4754880" y="1718017"/>
            <a:ext cx="3931920" cy="822960"/>
          </a:xfrm>
        </p:spPr>
        <p:txBody>
          <a:bodyPr anchor="b"/>
          <a:lstStyle>
            <a:lvl1pPr marL="0" indent="0">
              <a:buNone/>
              <a:defRPr sz="2400" b="1">
                <a:solidFill>
                  <a:srgbClr val="3262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4754880" y="2651760"/>
            <a:ext cx="393192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01629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8F48B0CA-4B01-40C4-BAC1-6D0A686B524F}" type="slidenum">
              <a:rPr lang="en-US" smtClean="0"/>
              <a:t>‹#›</a:t>
            </a:fld>
            <a:endParaRPr lang="en-US" dirty="0"/>
          </a:p>
        </p:txBody>
      </p:sp>
    </p:spTree>
    <p:extLst>
      <p:ext uri="{BB962C8B-B14F-4D97-AF65-F5344CB8AC3E}">
        <p14:creationId xmlns:p14="http://schemas.microsoft.com/office/powerpoint/2010/main" val="1741369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F48B0CA-4B01-40C4-BAC1-6D0A686B524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9" name="Straight Connector 8"/>
          <p:cNvCxnSpPr/>
          <p:nvPr userDrawn="1"/>
        </p:nvCxnSpPr>
        <p:spPr>
          <a:xfrm flipH="1" flipV="1">
            <a:off x="8092440" y="411483"/>
            <a:ext cx="0" cy="68580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259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with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F48B0CA-4B01-40C4-BAC1-6D0A686B524F}" type="slidenum">
              <a:rPr lang="en-US" smtClean="0"/>
              <a:t>‹#›</a:t>
            </a:fld>
            <a:endParaRPr lang="en-US"/>
          </a:p>
        </p:txBody>
      </p:sp>
      <p:sp>
        <p:nvSpPr>
          <p:cNvPr id="8"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11" name="Straight Connector 10"/>
          <p:cNvCxnSpPr/>
          <p:nvPr userDrawn="1"/>
        </p:nvCxnSpPr>
        <p:spPr>
          <a:xfrm flipH="1" flipV="1">
            <a:off x="8092440" y="411483"/>
            <a:ext cx="0" cy="68580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030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4468" y="1739120"/>
            <a:ext cx="4942332" cy="45720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14501"/>
            <a:ext cx="2926080" cy="4572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F48B0CA-4B01-40C4-BAC1-6D0A686B524F}" type="slidenum">
              <a:rPr lang="en-US" smtClean="0"/>
              <a:t>‹#›</a:t>
            </a:fld>
            <a:endParaRPr lang="en-US"/>
          </a:p>
        </p:txBody>
      </p:sp>
      <p:sp>
        <p:nvSpPr>
          <p:cNvPr id="8" name="Title 1"/>
          <p:cNvSpPr>
            <a:spLocks noGrp="1"/>
          </p:cNvSpPr>
          <p:nvPr>
            <p:ph type="title"/>
          </p:nvPr>
        </p:nvSpPr>
        <p:spPr>
          <a:xfrm>
            <a:off x="457200" y="228600"/>
            <a:ext cx="6574536" cy="1028700"/>
          </a:xfrm>
        </p:spPr>
        <p:txBody>
          <a:bodyPr/>
          <a:lstStyle/>
          <a:p>
            <a:r>
              <a:rPr lang="en-US" dirty="0"/>
              <a:t>Click to edit Master title style</a:t>
            </a:r>
          </a:p>
        </p:txBody>
      </p:sp>
    </p:spTree>
    <p:extLst>
      <p:ext uri="{BB962C8B-B14F-4D97-AF65-F5344CB8AC3E}">
        <p14:creationId xmlns:p14="http://schemas.microsoft.com/office/powerpoint/2010/main" val="704670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with Foot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48B0CA-4B01-40C4-BAC1-6D0A686B524F}" type="slidenum">
              <a:rPr lang="en-US" smtClean="0"/>
              <a:t>‹#›</a:t>
            </a:fld>
            <a:endParaRPr lang="en-US" dirty="0"/>
          </a:p>
        </p:txBody>
      </p:sp>
      <p:sp>
        <p:nvSpPr>
          <p:cNvPr id="8" name="Title 1"/>
          <p:cNvSpPr>
            <a:spLocks noGrp="1"/>
          </p:cNvSpPr>
          <p:nvPr>
            <p:ph type="title"/>
          </p:nvPr>
        </p:nvSpPr>
        <p:spPr>
          <a:xfrm>
            <a:off x="457200" y="228600"/>
            <a:ext cx="6574536" cy="1028700"/>
          </a:xfrm>
        </p:spPr>
        <p:txBody>
          <a:bodyPr/>
          <a:lstStyle/>
          <a:p>
            <a:r>
              <a:rPr lang="en-US" dirty="0"/>
              <a:t>Click to edit Master title style</a:t>
            </a:r>
          </a:p>
        </p:txBody>
      </p:sp>
      <p:sp>
        <p:nvSpPr>
          <p:cNvPr id="6"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accent1"/>
                </a:solidFill>
              </a:defRPr>
            </a:lvl1pPr>
          </a:lstStyle>
          <a:p>
            <a:endParaRPr lang="en-US" dirty="0"/>
          </a:p>
        </p:txBody>
      </p:sp>
      <p:cxnSp>
        <p:nvCxnSpPr>
          <p:cNvPr id="9" name="Straight Connector 8"/>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3744468" y="1739120"/>
            <a:ext cx="4942332" cy="4114800"/>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457200" y="1714501"/>
            <a:ext cx="2926080" cy="4114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33020905"/>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E4B4C0-F507-4720-A9EA-F0DA56F07E3A}"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D567-106C-43C3-8B39-E7F631948128}" type="slidenum">
              <a:rPr lang="en-US" smtClean="0"/>
              <a:t>‹#›</a:t>
            </a:fld>
            <a:endParaRPr lang="en-US"/>
          </a:p>
        </p:txBody>
      </p:sp>
    </p:spTree>
    <p:extLst>
      <p:ext uri="{BB962C8B-B14F-4D97-AF65-F5344CB8AC3E}">
        <p14:creationId xmlns:p14="http://schemas.microsoft.com/office/powerpoint/2010/main" val="51379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Banner Slide">
    <p:spTree>
      <p:nvGrpSpPr>
        <p:cNvPr id="1" name=""/>
        <p:cNvGrpSpPr/>
        <p:nvPr/>
      </p:nvGrpSpPr>
      <p:grpSpPr>
        <a:xfrm>
          <a:off x="0" y="0"/>
          <a:ext cx="0" cy="0"/>
          <a:chOff x="0" y="0"/>
          <a:chExt cx="0" cy="0"/>
        </a:xfrm>
      </p:grpSpPr>
      <p:sp>
        <p:nvSpPr>
          <p:cNvPr id="2" name="Rectangle 1"/>
          <p:cNvSpPr/>
          <p:nvPr userDrawn="1"/>
        </p:nvSpPr>
        <p:spPr>
          <a:xfrm>
            <a:off x="381000" y="6488668"/>
            <a:ext cx="5334000" cy="307777"/>
          </a:xfrm>
          <a:prstGeom prst="rect">
            <a:avLst/>
          </a:prstGeom>
        </p:spPr>
        <p:txBody>
          <a:bodyPr wrap="square">
            <a:spAutoFit/>
          </a:bodyPr>
          <a:lstStyle/>
          <a:p>
            <a:r>
              <a:rPr lang="en-US" sz="1400" b="0" i="1" kern="1200" dirty="0">
                <a:solidFill>
                  <a:schemeClr val="bg1">
                    <a:lumMod val="50000"/>
                  </a:schemeClr>
                </a:solidFill>
                <a:effectLst/>
                <a:latin typeface="Trebuchet MS" panose="020B0603020202020204" pitchFamily="34" charset="0"/>
                <a:ea typeface="+mn-ea"/>
                <a:cs typeface="+mn-cs"/>
              </a:rPr>
              <a:t>Improving HEALTH Through Employer Leadership</a:t>
            </a:r>
            <a:endParaRPr lang="en-US" sz="1400" i="1" dirty="0">
              <a:solidFill>
                <a:schemeClr val="bg1">
                  <a:lumMod val="50000"/>
                </a:schemeClr>
              </a:solidFill>
              <a:latin typeface="Trebuchet MS" panose="020B0603020202020204" pitchFamily="34"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5867400"/>
            <a:ext cx="854953" cy="890023"/>
          </a:xfrm>
          <a:prstGeom prst="rect">
            <a:avLst/>
          </a:prstGeom>
        </p:spPr>
      </p:pic>
    </p:spTree>
    <p:extLst>
      <p:ext uri="{BB962C8B-B14F-4D97-AF65-F5344CB8AC3E}">
        <p14:creationId xmlns:p14="http://schemas.microsoft.com/office/powerpoint/2010/main" val="9390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26"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0"/>
          </p:nvPr>
        </p:nvSpPr>
        <p:spPr>
          <a:xfrm>
            <a:off x="342900" y="903288"/>
            <a:ext cx="8459788" cy="588962"/>
          </a:xfrm>
        </p:spPr>
        <p:txBody>
          <a:bodyPr/>
          <a:lstStyle>
            <a:lvl1pPr>
              <a:lnSpc>
                <a:spcPct val="100000"/>
              </a:lnSpc>
              <a:spcBef>
                <a:spcPts val="0"/>
              </a:spcBef>
              <a:defRPr sz="1350"/>
            </a:lvl1pPr>
          </a:lstStyle>
          <a:p>
            <a:pPr lvl="0"/>
            <a:r>
              <a:rPr lang="en-US"/>
              <a:t>Edit Master text styles</a:t>
            </a:r>
          </a:p>
        </p:txBody>
      </p:sp>
      <p:sp>
        <p:nvSpPr>
          <p:cNvPr id="6" name="Slide Number Placeholder 9"/>
          <p:cNvSpPr>
            <a:spLocks noGrp="1"/>
          </p:cNvSpPr>
          <p:nvPr>
            <p:ph type="sldNum" sz="quarter" idx="12"/>
          </p:nvPr>
        </p:nvSpPr>
        <p:spPr>
          <a:xfrm>
            <a:off x="7983292" y="6492876"/>
            <a:ext cx="1148195" cy="365125"/>
          </a:xfrm>
        </p:spPr>
        <p:txBody>
          <a:bodyPr/>
          <a:lstStyle/>
          <a:p>
            <a:fld id="{280241DD-1A3E-4F58-ACC5-0FDAC27AA53B}" type="slidenum">
              <a:rPr lang="en-US" smtClean="0"/>
              <a:t>‹#›</a:t>
            </a:fld>
            <a:endParaRPr lang="en-US" dirty="0"/>
          </a:p>
        </p:txBody>
      </p:sp>
    </p:spTree>
    <p:extLst>
      <p:ext uri="{BB962C8B-B14F-4D97-AF65-F5344CB8AC3E}">
        <p14:creationId xmlns:p14="http://schemas.microsoft.com/office/powerpoint/2010/main" val="306996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3657600" cy="6202362"/>
          </a:xfrm>
        </p:spPr>
        <p:txBody>
          <a:bodyPr/>
          <a:lstStyle>
            <a:lvl1pPr>
              <a:defRPr baseline="0">
                <a:solidFill>
                  <a:schemeClr val="bg1"/>
                </a:solidFill>
              </a:defRPr>
            </a:lvl1pPr>
          </a:lstStyle>
          <a:p>
            <a:r>
              <a:rPr lang="en-US" dirty="0"/>
              <a:t>TITLE </a:t>
            </a:r>
            <a:br>
              <a:rPr lang="en-US" dirty="0"/>
            </a:br>
            <a:r>
              <a:rPr lang="en-US" dirty="0"/>
              <a:t>HERE</a:t>
            </a:r>
          </a:p>
        </p:txBody>
      </p:sp>
      <p:sp>
        <p:nvSpPr>
          <p:cNvPr id="3" name="Text Placeholder 17"/>
          <p:cNvSpPr>
            <a:spLocks noGrp="1"/>
          </p:cNvSpPr>
          <p:nvPr>
            <p:ph type="body" sz="quarter" idx="10"/>
          </p:nvPr>
        </p:nvSpPr>
        <p:spPr>
          <a:xfrm>
            <a:off x="4724400" y="609600"/>
            <a:ext cx="3962400" cy="5867400"/>
          </a:xfrm>
          <a:prstGeom prst="rect">
            <a:avLst/>
          </a:prstGeom>
        </p:spPr>
        <p:txBody>
          <a:bodyPr/>
          <a:lstStyle>
            <a:lvl1pPr>
              <a:buClr>
                <a:srgbClr val="3B6695"/>
              </a:buClr>
              <a:buFont typeface="Wingdings" pitchFamily="2" charset="2"/>
              <a:buChar char="§"/>
              <a:defRPr sz="2800">
                <a:solidFill>
                  <a:schemeClr val="bg1"/>
                </a:solidFill>
                <a:latin typeface="Trebuchet MS" panose="020B0603020202020204" pitchFamily="34" charset="0"/>
              </a:defRPr>
            </a:lvl1pPr>
            <a:lvl2pPr>
              <a:buClr>
                <a:srgbClr val="3B6695"/>
              </a:buClr>
              <a:defRPr sz="2400">
                <a:solidFill>
                  <a:schemeClr val="bg1"/>
                </a:solidFill>
                <a:latin typeface="Trebuchet MS" panose="020B0603020202020204" pitchFamily="34" charset="0"/>
              </a:defRPr>
            </a:lvl2pPr>
            <a:lvl3pPr>
              <a:buClr>
                <a:srgbClr val="3B6695"/>
              </a:buClr>
              <a:defRPr sz="2200">
                <a:solidFill>
                  <a:schemeClr val="bg1"/>
                </a:solidFill>
                <a:latin typeface="Trebuchet MS" panose="020B0603020202020204" pitchFamily="34" charset="0"/>
              </a:defRPr>
            </a:lvl3pPr>
            <a:lvl4pPr>
              <a:buClr>
                <a:srgbClr val="3B6695"/>
              </a:buClr>
              <a:defRPr>
                <a:solidFill>
                  <a:schemeClr val="bg1"/>
                </a:solidFill>
                <a:latin typeface="Trebuchet MS" panose="020B0603020202020204" pitchFamily="34" charset="0"/>
              </a:defRPr>
            </a:lvl4pPr>
            <a:lvl5pPr>
              <a:buClr>
                <a:srgbClr val="3B6695"/>
              </a:buClr>
              <a:defRPr sz="1800">
                <a:solidFill>
                  <a:schemeClr val="bg1"/>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4114800" y="609600"/>
            <a:ext cx="0" cy="525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42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5720430"/>
            <a:ext cx="9144000" cy="114300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a:spLocks noGrp="1"/>
          </p:cNvSpPr>
          <p:nvPr>
            <p:ph type="body" sz="quarter" idx="11"/>
          </p:nvPr>
        </p:nvSpPr>
        <p:spPr>
          <a:xfrm>
            <a:off x="457200" y="6276604"/>
            <a:ext cx="5715000" cy="274320"/>
          </a:xfrm>
        </p:spPr>
        <p:txBody>
          <a:bodyPr>
            <a:normAutofit/>
          </a:bodyPr>
          <a:lstStyle>
            <a:lvl1pPr marL="0" indent="0">
              <a:buFontTx/>
              <a:buNone/>
              <a:defRPr sz="1200" b="0" i="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a:t>Click to edit Master text styles</a:t>
            </a:r>
          </a:p>
        </p:txBody>
      </p:sp>
      <p:sp>
        <p:nvSpPr>
          <p:cNvPr id="4" name="Text Placeholder 3"/>
          <p:cNvSpPr>
            <a:spLocks noGrp="1"/>
          </p:cNvSpPr>
          <p:nvPr>
            <p:ph type="body" sz="quarter" idx="10"/>
          </p:nvPr>
        </p:nvSpPr>
        <p:spPr>
          <a:xfrm>
            <a:off x="457200" y="5956670"/>
            <a:ext cx="5715000" cy="347472"/>
          </a:xfrm>
        </p:spPr>
        <p:txBody>
          <a:bodyPr>
            <a:normAutofit/>
          </a:bodyPr>
          <a:lstStyle>
            <a:lvl1pPr marL="0" indent="0">
              <a:buFontTx/>
              <a:buNone/>
              <a:defRPr sz="1600" b="1">
                <a:solidFill>
                  <a:schemeClr val="accent2"/>
                </a:solidFill>
              </a:defRPr>
            </a:lvl1pPr>
            <a:lvl2pPr marL="682625" indent="0">
              <a:buFontTx/>
              <a:buNone/>
              <a:defRPr>
                <a:solidFill>
                  <a:schemeClr val="accent2"/>
                </a:solidFill>
              </a:defRPr>
            </a:lvl2pPr>
            <a:lvl3pPr marL="1146175" indent="0">
              <a:buFontTx/>
              <a:buNone/>
              <a:defRPr>
                <a:solidFill>
                  <a:schemeClr val="accent2"/>
                </a:solidFill>
              </a:defRPr>
            </a:lvl3pPr>
            <a:lvl4pPr marL="1597025" indent="0">
              <a:buFontTx/>
              <a:buNone/>
              <a:defRPr>
                <a:solidFill>
                  <a:schemeClr val="accent2"/>
                </a:solidFill>
              </a:defRPr>
            </a:lvl4pPr>
            <a:lvl5pPr marL="2060575" indent="0">
              <a:buFontTx/>
              <a:buNone/>
              <a:defRPr>
                <a:solidFill>
                  <a:schemeClr val="accent2"/>
                </a:solidFill>
              </a:defRPr>
            </a:lvl5pPr>
          </a:lstStyle>
          <a:p>
            <a:pPr lvl="0"/>
            <a:r>
              <a:rPr lang="en-US" dirty="0"/>
              <a:t>Click to edit Master text styles</a:t>
            </a:r>
          </a:p>
        </p:txBody>
      </p:sp>
      <p:sp>
        <p:nvSpPr>
          <p:cNvPr id="16" name="Rectangle 15"/>
          <p:cNvSpPr/>
          <p:nvPr userDrawn="1"/>
        </p:nvSpPr>
        <p:spPr>
          <a:xfrm>
            <a:off x="0" y="0"/>
            <a:ext cx="9144000"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 name="Title 1"/>
          <p:cNvSpPr>
            <a:spLocks noGrp="1"/>
          </p:cNvSpPr>
          <p:nvPr>
            <p:ph type="ctrTitle"/>
          </p:nvPr>
        </p:nvSpPr>
        <p:spPr>
          <a:xfrm>
            <a:off x="457200" y="1729752"/>
            <a:ext cx="5715000" cy="2842248"/>
          </a:xfrm>
        </p:spPr>
        <p:txBody>
          <a:bodyPr anchor="b">
            <a:noAutofit/>
          </a:bodyPr>
          <a:lstStyle>
            <a:lvl1pPr algn="l">
              <a:defRPr sz="4800">
                <a:solidFill>
                  <a:srgbClr val="F1A973"/>
                </a:solidFill>
              </a:defRPr>
            </a:lvl1pPr>
          </a:lstStyle>
          <a:p>
            <a:r>
              <a:rPr lang="en-US" dirty="0"/>
              <a:t>Click to edit Master title style</a:t>
            </a:r>
          </a:p>
        </p:txBody>
      </p:sp>
      <p:sp>
        <p:nvSpPr>
          <p:cNvPr id="20" name="Subtitle 2"/>
          <p:cNvSpPr>
            <a:spLocks noGrp="1"/>
          </p:cNvSpPr>
          <p:nvPr>
            <p:ph type="subTitle" idx="1"/>
          </p:nvPr>
        </p:nvSpPr>
        <p:spPr>
          <a:xfrm>
            <a:off x="457200" y="4800600"/>
            <a:ext cx="5715000" cy="731520"/>
          </a:xfr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9861" t="27778" r="9584" b="29259"/>
          <a:stretch/>
        </p:blipFill>
        <p:spPr>
          <a:xfrm>
            <a:off x="6642100" y="6041261"/>
            <a:ext cx="2286000" cy="4572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12" y="159755"/>
            <a:ext cx="4389120" cy="1371600"/>
          </a:xfrm>
          <a:prstGeom prst="rect">
            <a:avLst/>
          </a:prstGeom>
        </p:spPr>
      </p:pic>
      <p:grpSp>
        <p:nvGrpSpPr>
          <p:cNvPr id="5" name="Group 4"/>
          <p:cNvGrpSpPr/>
          <p:nvPr userDrawn="1"/>
        </p:nvGrpSpPr>
        <p:grpSpPr>
          <a:xfrm>
            <a:off x="6400800" y="0"/>
            <a:ext cx="2746491" cy="5715000"/>
            <a:chOff x="6400800" y="0"/>
            <a:chExt cx="2746491" cy="5715000"/>
          </a:xfrm>
        </p:grpSpPr>
        <p:grpSp>
          <p:nvGrpSpPr>
            <p:cNvPr id="28" name="Group 27"/>
            <p:cNvGrpSpPr/>
            <p:nvPr userDrawn="1"/>
          </p:nvGrpSpPr>
          <p:grpSpPr>
            <a:xfrm>
              <a:off x="6400800" y="0"/>
              <a:ext cx="2743200" cy="5715000"/>
              <a:chOff x="6400800" y="0"/>
              <a:chExt cx="2743200" cy="5715000"/>
            </a:xfrm>
          </p:grpSpPr>
          <p:pic>
            <p:nvPicPr>
              <p:cNvPr id="30" name="Picture 29"/>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47" t="3020" r="13114" b="12982"/>
              <a:stretch/>
            </p:blipFill>
            <p:spPr>
              <a:xfrm>
                <a:off x="6479177" y="3696790"/>
                <a:ext cx="2664823" cy="2018210"/>
              </a:xfrm>
              <a:prstGeom prst="rect">
                <a:avLst/>
              </a:prstGeom>
            </p:spPr>
          </p:pic>
          <p:grpSp>
            <p:nvGrpSpPr>
              <p:cNvPr id="31" name="Group 30"/>
              <p:cNvGrpSpPr/>
              <p:nvPr userDrawn="1"/>
            </p:nvGrpSpPr>
            <p:grpSpPr>
              <a:xfrm>
                <a:off x="6400800" y="0"/>
                <a:ext cx="2743200" cy="5715000"/>
                <a:chOff x="6400800" y="0"/>
                <a:chExt cx="2743200" cy="5715000"/>
              </a:xfrm>
            </p:grpSpPr>
            <p:sp>
              <p:nvSpPr>
                <p:cNvPr id="32" name="Rectangle 31"/>
                <p:cNvSpPr/>
                <p:nvPr/>
              </p:nvSpPr>
              <p:spPr>
                <a:xfrm>
                  <a:off x="6400800" y="0"/>
                  <a:ext cx="9144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400800" y="3614755"/>
                  <a:ext cx="27432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5" name="Picture 34"/>
            <p:cNvPicPr>
              <a:picLocks noChangeAspect="1"/>
            </p:cNvPicPr>
            <p:nvPr userDrawn="1"/>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56869" t="10565" r="3136" b="7596"/>
            <a:stretch/>
          </p:blipFill>
          <p:spPr>
            <a:xfrm>
              <a:off x="6488949" y="0"/>
              <a:ext cx="2658342" cy="3626311"/>
            </a:xfrm>
            <a:prstGeom prst="rect">
              <a:avLst/>
            </a:prstGeom>
          </p:spPr>
        </p:pic>
      </p:grpSp>
    </p:spTree>
    <p:extLst>
      <p:ext uri="{BB962C8B-B14F-4D97-AF65-F5344CB8AC3E}">
        <p14:creationId xmlns:p14="http://schemas.microsoft.com/office/powerpoint/2010/main" val="19224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F48B0CA-4B01-40C4-BAC1-6D0A686B524F}" type="slidenum">
              <a:rPr lang="en-US" smtClean="0"/>
              <a:t>‹#›</a:t>
            </a:fld>
            <a:endParaRPr lang="en-US" dirty="0"/>
          </a:p>
        </p:txBody>
      </p:sp>
    </p:spTree>
    <p:extLst>
      <p:ext uri="{BB962C8B-B14F-4D97-AF65-F5344CB8AC3E}">
        <p14:creationId xmlns:p14="http://schemas.microsoft.com/office/powerpoint/2010/main" val="2470183722"/>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Conten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398" cy="1033272"/>
          </a:xfrm>
        </p:spPr>
        <p:txBody>
          <a:bodyPr>
            <a:noAutofit/>
          </a:bodyPr>
          <a:lstStyle>
            <a:lvl1pPr>
              <a:defRPr sz="3400"/>
            </a:lvl1pPr>
          </a:lstStyle>
          <a:p>
            <a:r>
              <a:rPr lang="en-US" dirty="0"/>
              <a:t>Click to edit Master title style</a:t>
            </a:r>
          </a:p>
        </p:txBody>
      </p:sp>
      <p:sp>
        <p:nvSpPr>
          <p:cNvPr id="3" name="Content Placeholder 2"/>
          <p:cNvSpPr>
            <a:spLocks noGrp="1"/>
          </p:cNvSpPr>
          <p:nvPr>
            <p:ph idx="1"/>
          </p:nvPr>
        </p:nvSpPr>
        <p:spPr>
          <a:xfrm>
            <a:off x="457200" y="1706007"/>
            <a:ext cx="8229600" cy="4114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067696"/>
            <a:ext cx="8229600" cy="548640"/>
          </a:xfrm>
          <a:prstGeom prst="rect">
            <a:avLst/>
          </a:prstGeom>
        </p:spPr>
        <p:txBody>
          <a:bodyPr anchor="ctr" anchorCtr="0"/>
          <a:lstStyle>
            <a:lvl1pPr>
              <a:defRPr sz="1200" b="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8F48B0CA-4B01-40C4-BAC1-6D0A686B524F}" type="slidenum">
              <a:rPr lang="en-US" smtClean="0"/>
              <a:t>‹#›</a:t>
            </a:fld>
            <a:endParaRPr lang="en-US" dirty="0"/>
          </a:p>
        </p:txBody>
      </p:sp>
      <p:cxnSp>
        <p:nvCxnSpPr>
          <p:cNvPr id="7" name="Straight Connector 6"/>
          <p:cNvCxnSpPr/>
          <p:nvPr userDrawn="1"/>
        </p:nvCxnSpPr>
        <p:spPr>
          <a:xfrm>
            <a:off x="457200" y="5943601"/>
            <a:ext cx="8229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804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5.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5.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10787" y="-74221"/>
            <a:ext cx="9448800" cy="1905000"/>
          </a:xfrm>
          <a:prstGeom prst="rect">
            <a:avLst/>
          </a:prstGeom>
          <a:solidFill>
            <a:srgbClr val="6893C3"/>
          </a:solidFill>
          <a:ln>
            <a:solidFill>
              <a:srgbClr val="446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893C3"/>
              </a:solidFill>
            </a:endParaRPr>
          </a:p>
        </p:txBody>
      </p:sp>
      <p:sp>
        <p:nvSpPr>
          <p:cNvPr id="2" name="Title Placeholder 1"/>
          <p:cNvSpPr>
            <a:spLocks noGrp="1"/>
          </p:cNvSpPr>
          <p:nvPr>
            <p:ph type="title"/>
          </p:nvPr>
        </p:nvSpPr>
        <p:spPr>
          <a:xfrm>
            <a:off x="457200" y="274638"/>
            <a:ext cx="86868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286001"/>
            <a:ext cx="8474953" cy="35813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381000" y="6488668"/>
            <a:ext cx="5334000" cy="307777"/>
          </a:xfrm>
          <a:prstGeom prst="rect">
            <a:avLst/>
          </a:prstGeom>
        </p:spPr>
        <p:txBody>
          <a:bodyPr wrap="square">
            <a:spAutoFit/>
          </a:bodyPr>
          <a:lstStyle/>
          <a:p>
            <a:r>
              <a:rPr lang="en-US" sz="1400" b="0" i="1" kern="1200" dirty="0">
                <a:solidFill>
                  <a:schemeClr val="bg1">
                    <a:lumMod val="50000"/>
                  </a:schemeClr>
                </a:solidFill>
                <a:effectLst/>
                <a:latin typeface="Trebuchet MS" panose="020B0603020202020204" pitchFamily="34" charset="0"/>
                <a:ea typeface="+mn-ea"/>
                <a:cs typeface="+mn-cs"/>
              </a:rPr>
              <a:t>Improving HEALTH Through Employer Leadership</a:t>
            </a:r>
            <a:endParaRPr lang="en-US" sz="1400" i="1" dirty="0">
              <a:solidFill>
                <a:schemeClr val="bg1">
                  <a:lumMod val="50000"/>
                </a:schemeClr>
              </a:solidFill>
              <a:latin typeface="Trebuchet MS" panose="020B0603020202020204" pitchFamily="34" charset="0"/>
            </a:endParaRPr>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34200" y="6032956"/>
            <a:ext cx="1905000" cy="609600"/>
          </a:xfrm>
          <a:prstGeom prst="rect">
            <a:avLst/>
          </a:prstGeom>
        </p:spPr>
      </p:pic>
    </p:spTree>
    <p:extLst>
      <p:ext uri="{BB962C8B-B14F-4D97-AF65-F5344CB8AC3E}">
        <p14:creationId xmlns:p14="http://schemas.microsoft.com/office/powerpoint/2010/main" val="17091628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1" r:id="rId4"/>
    <p:sldLayoutId id="2147483693" r:id="rId5"/>
  </p:sldLayoutIdLst>
  <p:txStyles>
    <p:titleStyle>
      <a:lvl1pPr algn="l" defTabSz="914400" rtl="0" eaLnBrk="1" latinLnBrk="0" hangingPunct="1">
        <a:spcBef>
          <a:spcPct val="0"/>
        </a:spcBef>
        <a:buNone/>
        <a:defRPr sz="3600" b="1" kern="1200">
          <a:solidFill>
            <a:schemeClr val="bg1"/>
          </a:solidFill>
          <a:latin typeface="Trebuchet MS" panose="020B0603020202020204"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rebuchet MS" panose="020B0603020202020204"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rebuchet MS" panose="020B0603020202020204"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rebuchet MS" panose="020B0603020202020204"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rebuchet MS" panose="020B0603020202020204"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Trebuchet MS" panose="020B060302020202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52400" y="-76200"/>
            <a:ext cx="9448800" cy="7162800"/>
          </a:xfrm>
          <a:prstGeom prst="rect">
            <a:avLst/>
          </a:prstGeom>
          <a:solidFill>
            <a:srgbClr val="68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893C3"/>
              </a:solidFill>
            </a:endParaRPr>
          </a:p>
        </p:txBody>
      </p:sp>
      <p:sp>
        <p:nvSpPr>
          <p:cNvPr id="2" name="Title Placeholder 1"/>
          <p:cNvSpPr>
            <a:spLocks noGrp="1"/>
          </p:cNvSpPr>
          <p:nvPr>
            <p:ph type="title"/>
          </p:nvPr>
        </p:nvSpPr>
        <p:spPr>
          <a:xfrm>
            <a:off x="457200" y="274638"/>
            <a:ext cx="86868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286000"/>
            <a:ext cx="8686800" cy="3840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4152" y="5879592"/>
            <a:ext cx="886968" cy="886968"/>
          </a:xfrm>
          <a:prstGeom prst="rect">
            <a:avLst/>
          </a:prstGeom>
        </p:spPr>
      </p:pic>
      <p:sp>
        <p:nvSpPr>
          <p:cNvPr id="6" name="Rectangle 5"/>
          <p:cNvSpPr/>
          <p:nvPr userDrawn="1"/>
        </p:nvSpPr>
        <p:spPr>
          <a:xfrm>
            <a:off x="381000" y="6492240"/>
            <a:ext cx="5334000" cy="307777"/>
          </a:xfrm>
          <a:prstGeom prst="rect">
            <a:avLst/>
          </a:prstGeom>
        </p:spPr>
        <p:txBody>
          <a:bodyPr wrap="square">
            <a:spAutoFit/>
          </a:bodyPr>
          <a:lstStyle/>
          <a:p>
            <a:r>
              <a:rPr lang="en-US" sz="1400" b="0" i="1" kern="1200" dirty="0">
                <a:solidFill>
                  <a:schemeClr val="bg1"/>
                </a:solidFill>
                <a:effectLst/>
                <a:latin typeface="Trebuchet MS" panose="020B0603020202020204" pitchFamily="34" charset="0"/>
                <a:ea typeface="+mn-ea"/>
                <a:cs typeface="+mn-cs"/>
              </a:rPr>
              <a:t>Improving HEALTH Through Employer Leadership</a:t>
            </a:r>
            <a:endParaRPr lang="en-US" sz="1400" i="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962936128"/>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spcBef>
          <a:spcPct val="0"/>
        </a:spcBef>
        <a:buNone/>
        <a:defRPr sz="3600" b="1" kern="1200">
          <a:solidFill>
            <a:schemeClr val="bg1"/>
          </a:solidFill>
          <a:latin typeface="Trebuchet MS" panose="020B0603020202020204"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Trebuchet MS" panose="020B0603020202020204"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Trebuchet MS" panose="020B0603020202020204"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rebuchet MS" panose="020B0603020202020204"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Trebuchet MS" panose="020B0603020202020204"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Trebuchet MS" panose="020B060302020202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63040"/>
            <a:ext cx="9144000" cy="5394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8" y="228600"/>
            <a:ext cx="6629400" cy="1033272"/>
          </a:xfrm>
          <a:prstGeom prst="rect">
            <a:avLst/>
          </a:prstGeom>
        </p:spPr>
        <p:txBody>
          <a:bodyPr vert="horz" lIns="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706007"/>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269480" y="411482"/>
            <a:ext cx="685800" cy="685800"/>
          </a:xfrm>
          <a:prstGeom prst="rect">
            <a:avLst/>
          </a:prstGeom>
        </p:spPr>
        <p:txBody>
          <a:bodyPr vert="horz" lIns="91440" tIns="45720" rIns="91440" bIns="45720" rtlCol="0" anchor="ctr"/>
          <a:lstStyle>
            <a:lvl1pPr algn="r">
              <a:defRPr sz="1600" b="1">
                <a:solidFill>
                  <a:schemeClr val="bg2">
                    <a:lumMod val="75000"/>
                  </a:schemeClr>
                </a:solidFill>
                <a:latin typeface="+mj-lt"/>
              </a:defRPr>
            </a:lvl1pPr>
          </a:lstStyle>
          <a:p>
            <a:fld id="{8F48B0CA-4B01-40C4-BAC1-6D0A686B524F}" type="slidenum">
              <a:rPr lang="en-US" smtClean="0"/>
              <a:pPr/>
              <a:t>‹#›</a:t>
            </a:fld>
            <a:endParaRPr lang="en-US"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10" name="Straight Connector 9"/>
          <p:cNvCxnSpPr/>
          <p:nvPr userDrawn="1"/>
        </p:nvCxnSpPr>
        <p:spPr>
          <a:xfrm flipH="1" flipV="1">
            <a:off x="8092440" y="411483"/>
            <a:ext cx="0" cy="68580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0376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ftr="0" dt="0"/>
  <p:txStyles>
    <p:titleStyle>
      <a:lvl1pPr algn="l" defTabSz="914400" rtl="0" eaLnBrk="1" latinLnBrk="0" hangingPunct="1">
        <a:lnSpc>
          <a:spcPct val="100000"/>
        </a:lnSpc>
        <a:spcBef>
          <a:spcPct val="0"/>
        </a:spcBef>
        <a:buNone/>
        <a:defRPr sz="3400" b="1" kern="1200">
          <a:solidFill>
            <a:schemeClr val="accent1"/>
          </a:solidFill>
          <a:latin typeface="+mj-lt"/>
          <a:ea typeface="+mj-ea"/>
          <a:cs typeface="+mj-cs"/>
        </a:defRPr>
      </a:lvl1pPr>
    </p:titleStyle>
    <p:bodyStyle>
      <a:lvl1pPr marL="465138" indent="-465138" algn="l" defTabSz="914400" rtl="0" eaLnBrk="1" latinLnBrk="0" hangingPunct="1">
        <a:lnSpc>
          <a:spcPct val="100000"/>
        </a:lnSpc>
        <a:spcBef>
          <a:spcPts val="1200"/>
        </a:spcBef>
        <a:buClr>
          <a:srgbClr val="ED9451"/>
        </a:buClr>
        <a:buSzPct val="85000"/>
        <a:buFont typeface="Wingdings" panose="05000000000000000000" pitchFamily="2" charset="2"/>
        <a:buChar char="l"/>
        <a:defRPr sz="2800" kern="1200">
          <a:solidFill>
            <a:schemeClr val="bg1"/>
          </a:solidFill>
          <a:latin typeface="+mn-lt"/>
          <a:ea typeface="+mn-ea"/>
          <a:cs typeface="+mn-cs"/>
        </a:defRPr>
      </a:lvl1pPr>
      <a:lvl2pPr marL="914400" indent="-231775"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2pPr>
      <a:lvl3pPr marL="1379538" indent="-233363"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3pPr>
      <a:lvl4pPr marL="1828800" indent="-231775"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4pPr>
      <a:lvl5pPr marL="2293938" indent="-233363" algn="l" defTabSz="914400" rtl="0" eaLnBrk="1" latinLnBrk="0" hangingPunct="1">
        <a:lnSpc>
          <a:spcPct val="100000"/>
        </a:lnSpc>
        <a:spcBef>
          <a:spcPts val="600"/>
        </a:spcBef>
        <a:buClr>
          <a:srgbClr val="ED9451"/>
        </a:buClr>
        <a:buSzPct val="100000"/>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4">
          <p15:clr>
            <a:srgbClr val="F26B43"/>
          </p15:clr>
        </p15:guide>
        <p15:guide id="2" orient="horz" pos="1440">
          <p15:clr>
            <a:srgbClr val="F26B43"/>
          </p15:clr>
        </p15:guide>
        <p15:guide id="3" orient="horz" pos="2880">
          <p15:clr>
            <a:srgbClr val="F26B43"/>
          </p15:clr>
        </p15:guide>
        <p15:guide id="4" orient="horz" pos="4176">
          <p15:clr>
            <a:srgbClr val="F26B43"/>
          </p15:clr>
        </p15:guide>
        <p15:guide id="5" orient="horz" pos="1080">
          <p15:clr>
            <a:srgbClr val="F26B43"/>
          </p15:clr>
        </p15:guide>
        <p15:guide id="6" orient="horz" pos="792">
          <p15:clr>
            <a:srgbClr val="F26B43"/>
          </p15:clr>
        </p15:guide>
        <p15:guide id="7" pos="5112">
          <p15:clr>
            <a:srgbClr val="F26B43"/>
          </p15:clr>
        </p15:guide>
        <p15:guide id="8" orient="horz" pos="3744">
          <p15:clr>
            <a:srgbClr val="F26B43"/>
          </p15:clr>
        </p15:guide>
        <p15:guide id="9" pos="5616">
          <p15:clr>
            <a:srgbClr val="F26B43"/>
          </p15:clr>
        </p15:guide>
        <p15:guide id="10" pos="288">
          <p15:clr>
            <a:srgbClr val="F26B43"/>
          </p15:clr>
        </p15:guide>
        <p15:guide id="11" pos="5472">
          <p15:clr>
            <a:srgbClr val="F26B43"/>
          </p15:clr>
        </p15:guide>
        <p15:guide id="12" orient="horz" pos="4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63040"/>
            <a:ext cx="9144000" cy="5394960"/>
          </a:xfrm>
          <a:prstGeom prst="rect">
            <a:avLst/>
          </a:pr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8" y="228600"/>
            <a:ext cx="6629400" cy="1033272"/>
          </a:xfrm>
          <a:prstGeom prst="rect">
            <a:avLst/>
          </a:prstGeom>
        </p:spPr>
        <p:txBody>
          <a:bodyPr vert="horz" lIns="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706007"/>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269480" y="411482"/>
            <a:ext cx="685800" cy="685800"/>
          </a:xfrm>
          <a:prstGeom prst="rect">
            <a:avLst/>
          </a:prstGeom>
        </p:spPr>
        <p:txBody>
          <a:bodyPr vert="horz" lIns="91440" tIns="45720" rIns="91440" bIns="45720" rtlCol="0" anchor="ctr"/>
          <a:lstStyle>
            <a:lvl1pPr algn="r">
              <a:defRPr sz="1600" b="1">
                <a:solidFill>
                  <a:schemeClr val="bg2">
                    <a:lumMod val="75000"/>
                  </a:schemeClr>
                </a:solidFill>
                <a:latin typeface="+mj-lt"/>
              </a:defRPr>
            </a:lvl1pPr>
          </a:lstStyle>
          <a:p>
            <a:fld id="{8F48B0CA-4B01-40C4-BAC1-6D0A686B524F}" type="slidenum">
              <a:rPr lang="en-US" smtClean="0"/>
              <a:pPr/>
              <a:t>‹#›</a:t>
            </a:fld>
            <a:endParaRPr lang="en-US" dirty="0"/>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92881" y="470265"/>
            <a:ext cx="548640" cy="548640"/>
          </a:xfrm>
          <a:prstGeom prst="rect">
            <a:avLst/>
          </a:prstGeom>
        </p:spPr>
      </p:pic>
      <p:cxnSp>
        <p:nvCxnSpPr>
          <p:cNvPr id="10" name="Straight Connector 9"/>
          <p:cNvCxnSpPr/>
          <p:nvPr userDrawn="1"/>
        </p:nvCxnSpPr>
        <p:spPr>
          <a:xfrm flipH="1" flipV="1">
            <a:off x="8092440" y="411483"/>
            <a:ext cx="0" cy="68580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8365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914400" rtl="0" eaLnBrk="1" latinLnBrk="0" hangingPunct="1">
        <a:lnSpc>
          <a:spcPct val="100000"/>
        </a:lnSpc>
        <a:spcBef>
          <a:spcPct val="0"/>
        </a:spcBef>
        <a:buNone/>
        <a:defRPr sz="3400" b="1" kern="1200">
          <a:solidFill>
            <a:schemeClr val="accent1"/>
          </a:solidFill>
          <a:latin typeface="+mj-lt"/>
          <a:ea typeface="+mj-ea"/>
          <a:cs typeface="+mj-cs"/>
        </a:defRPr>
      </a:lvl1pPr>
    </p:titleStyle>
    <p:bodyStyle>
      <a:lvl1pPr marL="465138" indent="-465138" algn="l" defTabSz="914400" rtl="0" eaLnBrk="1" latinLnBrk="0" hangingPunct="1">
        <a:lnSpc>
          <a:spcPct val="100000"/>
        </a:lnSpc>
        <a:spcBef>
          <a:spcPts val="1200"/>
        </a:spcBef>
        <a:buClr>
          <a:srgbClr val="417DBF"/>
        </a:buClr>
        <a:buSzPct val="85000"/>
        <a:buFont typeface="Wingdings" panose="05000000000000000000" pitchFamily="2" charset="2"/>
        <a:buChar char="l"/>
        <a:defRPr sz="2800" kern="1200">
          <a:solidFill>
            <a:schemeClr val="tx1"/>
          </a:solidFill>
          <a:latin typeface="+mn-lt"/>
          <a:ea typeface="+mn-ea"/>
          <a:cs typeface="+mn-cs"/>
        </a:defRPr>
      </a:lvl1pPr>
      <a:lvl2pPr marL="914400" indent="-231775" algn="l" defTabSz="914400" rtl="0" eaLnBrk="1" latinLnBrk="0" hangingPunct="1">
        <a:lnSpc>
          <a:spcPct val="100000"/>
        </a:lnSpc>
        <a:spcBef>
          <a:spcPts val="600"/>
        </a:spcBef>
        <a:buClr>
          <a:srgbClr val="417DBF"/>
        </a:buClr>
        <a:buSzPct val="100000"/>
        <a:buFont typeface="Arial" panose="020B0604020202020204" pitchFamily="34" charset="0"/>
        <a:buChar char="•"/>
        <a:defRPr sz="2400" kern="1200">
          <a:solidFill>
            <a:schemeClr val="tx1"/>
          </a:solidFill>
          <a:latin typeface="+mn-lt"/>
          <a:ea typeface="+mn-ea"/>
          <a:cs typeface="+mn-cs"/>
        </a:defRPr>
      </a:lvl2pPr>
      <a:lvl3pPr marL="1379538" indent="-233363" algn="l" defTabSz="914400" rtl="0" eaLnBrk="1" latinLnBrk="0" hangingPunct="1">
        <a:lnSpc>
          <a:spcPct val="100000"/>
        </a:lnSpc>
        <a:spcBef>
          <a:spcPts val="600"/>
        </a:spcBef>
        <a:buClr>
          <a:srgbClr val="417DBF"/>
        </a:buClr>
        <a:buSzPct val="100000"/>
        <a:buFont typeface="Arial" panose="020B0604020202020204" pitchFamily="34" charset="0"/>
        <a:buChar char="•"/>
        <a:defRPr sz="2400" kern="1200">
          <a:solidFill>
            <a:schemeClr val="tx1"/>
          </a:solidFill>
          <a:latin typeface="+mn-lt"/>
          <a:ea typeface="+mn-ea"/>
          <a:cs typeface="+mn-cs"/>
        </a:defRPr>
      </a:lvl3pPr>
      <a:lvl4pPr marL="1828800" indent="-231775" algn="l" defTabSz="914400" rtl="0" eaLnBrk="1" latinLnBrk="0" hangingPunct="1">
        <a:lnSpc>
          <a:spcPct val="100000"/>
        </a:lnSpc>
        <a:spcBef>
          <a:spcPts val="600"/>
        </a:spcBef>
        <a:buClr>
          <a:srgbClr val="417DBF"/>
        </a:buClr>
        <a:buSzPct val="100000"/>
        <a:buFont typeface="Arial" panose="020B0604020202020204" pitchFamily="34" charset="0"/>
        <a:buChar char="•"/>
        <a:defRPr sz="2400" kern="1200">
          <a:solidFill>
            <a:schemeClr val="tx1"/>
          </a:solidFill>
          <a:latin typeface="+mn-lt"/>
          <a:ea typeface="+mn-ea"/>
          <a:cs typeface="+mn-cs"/>
        </a:defRPr>
      </a:lvl4pPr>
      <a:lvl5pPr marL="2293938" indent="-233363" algn="l" defTabSz="914400" rtl="0" eaLnBrk="1" latinLnBrk="0" hangingPunct="1">
        <a:lnSpc>
          <a:spcPct val="100000"/>
        </a:lnSpc>
        <a:spcBef>
          <a:spcPts val="600"/>
        </a:spcBef>
        <a:buClr>
          <a:srgbClr val="417DBF"/>
        </a:buClr>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44">
          <p15:clr>
            <a:srgbClr val="F26B43"/>
          </p15:clr>
        </p15:guide>
        <p15:guide id="4" orient="horz" pos="1440">
          <p15:clr>
            <a:srgbClr val="F26B43"/>
          </p15:clr>
        </p15:guide>
        <p15:guide id="5" orient="horz" pos="2880">
          <p15:clr>
            <a:srgbClr val="F26B43"/>
          </p15:clr>
        </p15:guide>
        <p15:guide id="6" orient="horz" pos="4176">
          <p15:clr>
            <a:srgbClr val="F26B43"/>
          </p15:clr>
        </p15:guide>
        <p15:guide id="7" orient="horz" pos="1080">
          <p15:clr>
            <a:srgbClr val="F26B43"/>
          </p15:clr>
        </p15:guide>
        <p15:guide id="8" orient="horz" pos="792">
          <p15:clr>
            <a:srgbClr val="F26B43"/>
          </p15:clr>
        </p15:guide>
        <p15:guide id="9" pos="5112">
          <p15:clr>
            <a:srgbClr val="F26B43"/>
          </p15:clr>
        </p15:guide>
        <p15:guide id="11" orient="horz" pos="3744">
          <p15:clr>
            <a:srgbClr val="F26B43"/>
          </p15:clr>
        </p15:guide>
        <p15:guide id="12" pos="5616">
          <p15:clr>
            <a:srgbClr val="F26B43"/>
          </p15:clr>
        </p15:guide>
        <p15:guide id="13" pos="288">
          <p15:clr>
            <a:srgbClr val="F26B43"/>
          </p15:clr>
        </p15:guide>
        <p15:guide id="14" pos="5472">
          <p15:clr>
            <a:srgbClr val="F26B43"/>
          </p15:clr>
        </p15:guide>
        <p15:guide id="15" orient="horz" pos="4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42.tiff"/></Relationships>
</file>

<file path=ppt/slides/_rels/slide2.xml.rels><?xml version="1.0" encoding="UTF-8" standalone="yes"?>
<Relationships xmlns="http://schemas.openxmlformats.org/package/2006/relationships"><Relationship Id="rId3" Type="http://schemas.openxmlformats.org/officeDocument/2006/relationships/hyperlink" Target="http://www.wisconsinhealthlawyer.com/posts/category/medicare-and-medicaid-reimbursement/"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esdf.wikispaces.com/Setting+Objectives+and+Providing+Feedbac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47C59-1B90-4D3C-B9B7-61B64020CC4C}"/>
              </a:ext>
            </a:extLst>
          </p:cNvPr>
          <p:cNvPicPr>
            <a:picLocks noChangeAspect="1"/>
          </p:cNvPicPr>
          <p:nvPr/>
        </p:nvPicPr>
        <p:blipFill>
          <a:blip r:embed="rId2"/>
          <a:stretch>
            <a:fillRect/>
          </a:stretch>
        </p:blipFill>
        <p:spPr>
          <a:xfrm>
            <a:off x="0" y="-110773"/>
            <a:ext cx="9296400" cy="6968773"/>
          </a:xfrm>
          <a:prstGeom prst="rect">
            <a:avLst/>
          </a:prstGeom>
        </p:spPr>
      </p:pic>
    </p:spTree>
    <p:extLst>
      <p:ext uri="{BB962C8B-B14F-4D97-AF65-F5344CB8AC3E}">
        <p14:creationId xmlns:p14="http://schemas.microsoft.com/office/powerpoint/2010/main" val="80014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436729" y="590952"/>
          <a:ext cx="8450967" cy="4938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201168" y="2211472"/>
          <a:ext cx="8631936" cy="2651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485" name="Content Placeholder 2"/>
          <p:cNvSpPr>
            <a:spLocks noGrp="1"/>
          </p:cNvSpPr>
          <p:nvPr>
            <p:ph idx="1"/>
          </p:nvPr>
        </p:nvSpPr>
        <p:spPr>
          <a:xfrm>
            <a:off x="201613" y="6483350"/>
            <a:ext cx="8809037" cy="295275"/>
          </a:xfrm>
        </p:spPr>
        <p:txBody>
          <a:bodyPr>
            <a:normAutofit fontScale="85000" lnSpcReduction="10000"/>
          </a:bodyPr>
          <a:lstStyle/>
          <a:p>
            <a:pPr algn="r">
              <a:buFont typeface="Arial" panose="020B0604020202020204" pitchFamily="34" charset="0"/>
              <a:buNone/>
            </a:pPr>
            <a:r>
              <a:rPr lang="en-US" altLang="en-US" sz="1200"/>
              <a:t>Adapted from: Visser W. J Bus Systems, 2010;  A New CSR Frontier. BSR, 2013; HERO: Role of Corporate America in Community Health, 2014</a:t>
            </a:r>
          </a:p>
          <a:p>
            <a:pPr algn="r">
              <a:buFont typeface="Arial" panose="020B0604020202020204" pitchFamily="34" charset="0"/>
              <a:buNone/>
            </a:pPr>
            <a:endParaRPr lang="en-US" altLang="en-US" sz="1200"/>
          </a:p>
        </p:txBody>
      </p:sp>
      <p:sp>
        <p:nvSpPr>
          <p:cNvPr id="20486" name="TextBox 10"/>
          <p:cNvSpPr txBox="1">
            <a:spLocks noChangeArrowheads="1"/>
          </p:cNvSpPr>
          <p:nvPr/>
        </p:nvSpPr>
        <p:spPr bwMode="auto">
          <a:xfrm>
            <a:off x="382588" y="4052888"/>
            <a:ext cx="17192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e.g. meeting minimal regulatory standards for worker safety</a:t>
            </a:r>
          </a:p>
        </p:txBody>
      </p:sp>
      <p:sp>
        <p:nvSpPr>
          <p:cNvPr id="20487" name="TextBox 11"/>
          <p:cNvSpPr txBox="1">
            <a:spLocks noChangeArrowheads="1"/>
          </p:cNvSpPr>
          <p:nvPr/>
        </p:nvSpPr>
        <p:spPr bwMode="auto">
          <a:xfrm>
            <a:off x="2282825" y="4052888"/>
            <a:ext cx="1893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e.g. corporate giving campaigns that enhance company brand, image</a:t>
            </a:r>
          </a:p>
        </p:txBody>
      </p:sp>
      <p:sp>
        <p:nvSpPr>
          <p:cNvPr id="20488" name="TextBox 12"/>
          <p:cNvSpPr txBox="1">
            <a:spLocks noChangeArrowheads="1"/>
          </p:cNvSpPr>
          <p:nvPr/>
        </p:nvSpPr>
        <p:spPr bwMode="auto">
          <a:xfrm>
            <a:off x="4329113" y="4052888"/>
            <a:ext cx="20859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e.g. core business  and management systems deployed to generate health and business value</a:t>
            </a:r>
          </a:p>
        </p:txBody>
      </p:sp>
      <p:sp>
        <p:nvSpPr>
          <p:cNvPr id="20489" name="TextBox 13"/>
          <p:cNvSpPr txBox="1">
            <a:spLocks noChangeArrowheads="1"/>
          </p:cNvSpPr>
          <p:nvPr/>
        </p:nvSpPr>
        <p:spPr bwMode="auto">
          <a:xfrm>
            <a:off x="6538913" y="4052888"/>
            <a:ext cx="2293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e.g. systemic solutions designed to intentionally generate population health, business value, and address social determinants of health</a:t>
            </a:r>
          </a:p>
        </p:txBody>
      </p:sp>
      <p:sp>
        <p:nvSpPr>
          <p:cNvPr id="2" name="Title 1"/>
          <p:cNvSpPr>
            <a:spLocks noGrp="1"/>
          </p:cNvSpPr>
          <p:nvPr>
            <p:ph type="title"/>
          </p:nvPr>
        </p:nvSpPr>
        <p:spPr/>
        <p:txBody>
          <a:bodyPr/>
          <a:lstStyle/>
          <a:p>
            <a:r>
              <a:rPr lang="en-US" dirty="0">
                <a:solidFill>
                  <a:srgbClr val="0070C0"/>
                </a:solidFill>
              </a:rPr>
              <a:t>Moving forward</a:t>
            </a:r>
          </a:p>
        </p:txBody>
      </p:sp>
    </p:spTree>
    <p:extLst>
      <p:ext uri="{BB962C8B-B14F-4D97-AF65-F5344CB8AC3E}">
        <p14:creationId xmlns:p14="http://schemas.microsoft.com/office/powerpoint/2010/main" val="290470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FA6E-60F9-4199-9E3A-E62E96F79A70}"/>
              </a:ext>
            </a:extLst>
          </p:cNvPr>
          <p:cNvSpPr>
            <a:spLocks noGrp="1"/>
          </p:cNvSpPr>
          <p:nvPr>
            <p:ph type="body" idx="1"/>
          </p:nvPr>
        </p:nvSpPr>
        <p:spPr>
          <a:xfrm>
            <a:off x="685800" y="2590800"/>
            <a:ext cx="7772400" cy="3048000"/>
          </a:xfrm>
        </p:spPr>
        <p:txBody>
          <a:bodyPr anchor="t"/>
          <a:lstStyle/>
          <a:p>
            <a:pPr lvl="0"/>
            <a:r>
              <a:rPr lang="en-US" dirty="0"/>
              <a:t>Which of the following factors do you believe had the greatest impact on preventable sickness and early death?</a:t>
            </a:r>
          </a:p>
          <a:p>
            <a:pPr marL="457200" indent="-457200">
              <a:buAutoNum type="alphaUcPeriod"/>
            </a:pPr>
            <a:r>
              <a:rPr lang="en-US" dirty="0"/>
              <a:t>A risk factor like smoking or obesity</a:t>
            </a:r>
          </a:p>
          <a:p>
            <a:pPr marL="457200" indent="-457200">
              <a:buAutoNum type="alphaUcPeriod"/>
            </a:pPr>
            <a:r>
              <a:rPr lang="en-US" dirty="0"/>
              <a:t>Social isolation</a:t>
            </a:r>
          </a:p>
          <a:p>
            <a:pPr marL="457200" indent="-457200">
              <a:buAutoNum type="alphaUcPeriod"/>
            </a:pPr>
            <a:r>
              <a:rPr lang="en-US" dirty="0"/>
              <a:t>A and B have similar impact</a:t>
            </a:r>
          </a:p>
        </p:txBody>
      </p:sp>
      <p:sp>
        <p:nvSpPr>
          <p:cNvPr id="3" name="Title 2">
            <a:extLst>
              <a:ext uri="{FF2B5EF4-FFF2-40B4-BE49-F238E27FC236}">
                <a16:creationId xmlns:a16="http://schemas.microsoft.com/office/drawing/2014/main" id="{9D0F9B2A-5F75-44EB-B8FC-2B43D9712E19}"/>
              </a:ext>
            </a:extLst>
          </p:cNvPr>
          <p:cNvSpPr>
            <a:spLocks noGrp="1"/>
          </p:cNvSpPr>
          <p:nvPr>
            <p:ph type="title"/>
          </p:nvPr>
        </p:nvSpPr>
        <p:spPr/>
        <p:txBody>
          <a:bodyPr/>
          <a:lstStyle/>
          <a:p>
            <a:r>
              <a:rPr lang="en-US" dirty="0"/>
              <a:t>Poll Question 1</a:t>
            </a:r>
          </a:p>
        </p:txBody>
      </p:sp>
    </p:spTree>
    <p:extLst>
      <p:ext uri="{BB962C8B-B14F-4D97-AF65-F5344CB8AC3E}">
        <p14:creationId xmlns:p14="http://schemas.microsoft.com/office/powerpoint/2010/main" val="12027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FA6E-60F9-4199-9E3A-E62E96F79A70}"/>
              </a:ext>
            </a:extLst>
          </p:cNvPr>
          <p:cNvSpPr>
            <a:spLocks noGrp="1"/>
          </p:cNvSpPr>
          <p:nvPr>
            <p:ph type="body" idx="1"/>
          </p:nvPr>
        </p:nvSpPr>
        <p:spPr>
          <a:xfrm>
            <a:off x="685800" y="2590800"/>
            <a:ext cx="7772400" cy="3048000"/>
          </a:xfrm>
        </p:spPr>
        <p:txBody>
          <a:bodyPr anchor="t"/>
          <a:lstStyle/>
          <a:p>
            <a:pPr lvl="0"/>
            <a:r>
              <a:rPr lang="en-US" dirty="0"/>
              <a:t>Which of the following are most heavily weighted via points in “Best Practices Scorecards” in workplace wellness?</a:t>
            </a:r>
          </a:p>
          <a:p>
            <a:pPr marL="457200" indent="-457200">
              <a:buAutoNum type="alphaUcPeriod"/>
            </a:pPr>
            <a:r>
              <a:rPr lang="en-US" dirty="0"/>
              <a:t>A risk factor like smoking or obesity</a:t>
            </a:r>
          </a:p>
          <a:p>
            <a:pPr marL="457200" indent="-457200">
              <a:buAutoNum type="alphaUcPeriod"/>
            </a:pPr>
            <a:r>
              <a:rPr lang="en-US" dirty="0"/>
              <a:t>Social isolation</a:t>
            </a:r>
          </a:p>
          <a:p>
            <a:pPr marL="457200" indent="-457200">
              <a:buAutoNum type="alphaUcPeriod"/>
            </a:pPr>
            <a:r>
              <a:rPr lang="en-US" dirty="0"/>
              <a:t>A and B are weighted similarly in scorecards</a:t>
            </a:r>
          </a:p>
        </p:txBody>
      </p:sp>
      <p:sp>
        <p:nvSpPr>
          <p:cNvPr id="3" name="Title 2">
            <a:extLst>
              <a:ext uri="{FF2B5EF4-FFF2-40B4-BE49-F238E27FC236}">
                <a16:creationId xmlns:a16="http://schemas.microsoft.com/office/drawing/2014/main" id="{9D0F9B2A-5F75-44EB-B8FC-2B43D9712E19}"/>
              </a:ext>
            </a:extLst>
          </p:cNvPr>
          <p:cNvSpPr>
            <a:spLocks noGrp="1"/>
          </p:cNvSpPr>
          <p:nvPr>
            <p:ph type="title"/>
          </p:nvPr>
        </p:nvSpPr>
        <p:spPr/>
        <p:txBody>
          <a:bodyPr/>
          <a:lstStyle/>
          <a:p>
            <a:r>
              <a:rPr lang="en-US" dirty="0"/>
              <a:t>Poll Question 2</a:t>
            </a:r>
          </a:p>
        </p:txBody>
      </p:sp>
    </p:spTree>
    <p:extLst>
      <p:ext uri="{BB962C8B-B14F-4D97-AF65-F5344CB8AC3E}">
        <p14:creationId xmlns:p14="http://schemas.microsoft.com/office/powerpoint/2010/main" val="186524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6233314"/>
            <a:ext cx="5715000" cy="274320"/>
          </a:xfrm>
        </p:spPr>
        <p:txBody>
          <a:bodyPr/>
          <a:lstStyle/>
          <a:p>
            <a:r>
              <a:rPr lang="en-US" b="1" dirty="0"/>
              <a:t>May 9, 2016</a:t>
            </a:r>
          </a:p>
        </p:txBody>
      </p:sp>
      <p:sp>
        <p:nvSpPr>
          <p:cNvPr id="3" name="Text Placeholder 2"/>
          <p:cNvSpPr>
            <a:spLocks noGrp="1"/>
          </p:cNvSpPr>
          <p:nvPr>
            <p:ph type="body" sz="quarter" idx="10"/>
          </p:nvPr>
        </p:nvSpPr>
        <p:spPr/>
        <p:txBody>
          <a:bodyPr>
            <a:normAutofit/>
          </a:bodyPr>
          <a:lstStyle/>
          <a:p>
            <a:pPr>
              <a:lnSpc>
                <a:spcPct val="80000"/>
              </a:lnSpc>
              <a:spcBef>
                <a:spcPts val="600"/>
              </a:spcBef>
            </a:pPr>
            <a:r>
              <a:rPr lang="en-US" dirty="0"/>
              <a:t>Sharing Knowledge to Build a Culture of Health</a:t>
            </a:r>
          </a:p>
        </p:txBody>
      </p:sp>
      <p:sp>
        <p:nvSpPr>
          <p:cNvPr id="5" name="Subtitle 4"/>
          <p:cNvSpPr>
            <a:spLocks noGrp="1"/>
          </p:cNvSpPr>
          <p:nvPr>
            <p:ph type="subTitle" idx="1"/>
          </p:nvPr>
        </p:nvSpPr>
        <p:spPr>
          <a:xfrm>
            <a:off x="457200" y="4648227"/>
            <a:ext cx="5915677" cy="1104951"/>
          </a:xfrm>
        </p:spPr>
        <p:txBody>
          <a:bodyPr/>
          <a:lstStyle/>
          <a:p>
            <a:r>
              <a:rPr lang="en-US" sz="2000" dirty="0"/>
              <a:t>Somava Stout, MD, MS: Vice President, Institute for Healthcare Improvement, and Executive Lead for 100 Million Healthier Lives </a:t>
            </a:r>
          </a:p>
        </p:txBody>
      </p:sp>
      <p:sp>
        <p:nvSpPr>
          <p:cNvPr id="6" name="Title 1"/>
          <p:cNvSpPr>
            <a:spLocks noGrp="1"/>
          </p:cNvSpPr>
          <p:nvPr>
            <p:ph type="ctrTitle"/>
          </p:nvPr>
        </p:nvSpPr>
        <p:spPr>
          <a:xfrm>
            <a:off x="453585" y="1474230"/>
            <a:ext cx="5919292" cy="2801034"/>
          </a:xfrm>
        </p:spPr>
        <p:txBody>
          <a:bodyPr/>
          <a:lstStyle/>
          <a:p>
            <a:pPr>
              <a:lnSpc>
                <a:spcPct val="120000"/>
              </a:lnSpc>
            </a:pPr>
            <a:r>
              <a:rPr lang="en-US" sz="3600" dirty="0"/>
              <a:t>Making meaningful measurement easier </a:t>
            </a:r>
          </a:p>
        </p:txBody>
      </p:sp>
    </p:spTree>
    <p:extLst>
      <p:ext uri="{BB962C8B-B14F-4D97-AF65-F5344CB8AC3E}">
        <p14:creationId xmlns:p14="http://schemas.microsoft.com/office/powerpoint/2010/main" val="95587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 Million Healthier Lives Measurement Resources (www.100mlives.org/measure)</a:t>
            </a:r>
          </a:p>
        </p:txBody>
      </p:sp>
      <p:sp>
        <p:nvSpPr>
          <p:cNvPr id="3" name="Content Placeholder 2"/>
          <p:cNvSpPr>
            <a:spLocks noGrp="1"/>
          </p:cNvSpPr>
          <p:nvPr>
            <p:ph idx="1"/>
          </p:nvPr>
        </p:nvSpPr>
        <p:spPr>
          <a:xfrm>
            <a:off x="457198" y="1524000"/>
            <a:ext cx="8534402" cy="4572000"/>
          </a:xfrm>
        </p:spPr>
        <p:txBody>
          <a:bodyPr/>
          <a:lstStyle/>
          <a:p>
            <a:pPr lvl="0"/>
            <a:r>
              <a:rPr lang="en-US" sz="3000" dirty="0"/>
              <a:t>Overall conceptual framework</a:t>
            </a:r>
          </a:p>
          <a:p>
            <a:pPr lvl="0"/>
            <a:r>
              <a:rPr lang="en-US" sz="3000" dirty="0"/>
              <a:t>Simple, powerful, usable tool to understand the wellbeing of people and places across a wide range of contexts</a:t>
            </a:r>
          </a:p>
          <a:p>
            <a:r>
              <a:rPr lang="en-US" sz="3000" dirty="0"/>
              <a:t>Searchable menu of measures to support change makers to find measures that fit the change they are making</a:t>
            </a:r>
          </a:p>
          <a:p>
            <a:r>
              <a:rPr lang="en-US" sz="3000" dirty="0"/>
              <a:t>A platform to help you see and track data over time and easily share data across partners in a community</a:t>
            </a:r>
          </a:p>
          <a:p>
            <a:endParaRPr lang="en-US" sz="3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8B0CA-4B01-40C4-BAC1-6D0A686B524F}" type="slidenum">
              <a:rPr kumimoji="0" lang="en-US" sz="1600" b="1" i="0" u="none" strike="noStrike" kern="1200" cap="none" spc="0" normalizeH="0" baseline="0" noProof="0" smtClean="0">
                <a:ln>
                  <a:noFill/>
                </a:ln>
                <a:solidFill>
                  <a:srgbClr val="D6D2C4">
                    <a:lumMod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srgbClr val="D6D2C4">
                  <a:lumMod val="75000"/>
                </a:srgbClr>
              </a:solidFill>
              <a:effectLst/>
              <a:uLnTx/>
              <a:uFillTx/>
              <a:latin typeface="Trebuchet MS"/>
              <a:ea typeface="+mn-ea"/>
              <a:cs typeface="+mn-cs"/>
            </a:endParaRPr>
          </a:p>
        </p:txBody>
      </p:sp>
    </p:spTree>
    <p:extLst>
      <p:ext uri="{BB962C8B-B14F-4D97-AF65-F5344CB8AC3E}">
        <p14:creationId xmlns:p14="http://schemas.microsoft.com/office/powerpoint/2010/main" val="408006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40" y="296273"/>
            <a:ext cx="8433584" cy="1033272"/>
          </a:xfrm>
        </p:spPr>
        <p:txBody>
          <a:bodyPr/>
          <a:lstStyle/>
          <a:p>
            <a:r>
              <a:rPr lang="en-US" sz="2800" dirty="0"/>
              <a:t>100 Million Healthier Lives Measurement Approach</a:t>
            </a:r>
          </a:p>
        </p:txBody>
      </p:sp>
      <p:sp>
        <p:nvSpPr>
          <p:cNvPr id="3" name="Content Placeholder 2"/>
          <p:cNvSpPr>
            <a:spLocks noGrp="1"/>
          </p:cNvSpPr>
          <p:nvPr>
            <p:ph idx="1"/>
          </p:nvPr>
        </p:nvSpPr>
        <p:spPr>
          <a:xfrm>
            <a:off x="201240" y="1561807"/>
            <a:ext cx="8868905" cy="717159"/>
          </a:xfrm>
        </p:spPr>
        <p:txBody>
          <a:bodyPr/>
          <a:lstStyle/>
          <a:p>
            <a:pPr marL="0" indent="0" algn="ctr">
              <a:buNone/>
            </a:pPr>
            <a:r>
              <a:rPr lang="en-US" sz="2700" dirty="0">
                <a:solidFill>
                  <a:srgbClr val="002060"/>
                </a:solidFill>
              </a:rPr>
              <a:t>Whose Lives Are Getting Better Because We Are Here?</a:t>
            </a:r>
          </a:p>
          <a:p>
            <a:pPr marL="0" indent="0" algn="ctr">
              <a:buNone/>
            </a:pPr>
            <a:endParaRPr lang="en-US" sz="2700" dirty="0">
              <a:solidFill>
                <a:srgbClr val="00206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8B0CA-4B01-40C4-BAC1-6D0A686B524F}" type="slidenum">
              <a:rPr kumimoji="0" lang="en-US" sz="1600" b="1" i="0" u="none" strike="noStrike" kern="1200" cap="none" spc="0" normalizeH="0" baseline="0" noProof="0" smtClean="0">
                <a:ln>
                  <a:noFill/>
                </a:ln>
                <a:solidFill>
                  <a:srgbClr val="D6D2C4">
                    <a:lumMod val="75000"/>
                  </a:srgbClr>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srgbClr val="D6D2C4">
                  <a:lumMod val="75000"/>
                </a:srgbClr>
              </a:solidFill>
              <a:effectLst/>
              <a:uLnTx/>
              <a:uFillTx/>
              <a:latin typeface="Trebuchet MS"/>
              <a:ea typeface="+mn-ea"/>
              <a:cs typeface="+mn-cs"/>
            </a:endParaRPr>
          </a:p>
        </p:txBody>
      </p:sp>
      <p:pic>
        <p:nvPicPr>
          <p:cNvPr id="5" name="Picture 4"/>
          <p:cNvPicPr>
            <a:picLocks noChangeAspect="1"/>
          </p:cNvPicPr>
          <p:nvPr/>
        </p:nvPicPr>
        <p:blipFill>
          <a:blip r:embed="rId3"/>
          <a:stretch>
            <a:fillRect/>
          </a:stretch>
        </p:blipFill>
        <p:spPr>
          <a:xfrm>
            <a:off x="450166" y="1888085"/>
            <a:ext cx="4969915" cy="4969915"/>
          </a:xfrm>
          <a:prstGeom prst="rect">
            <a:avLst/>
          </a:prstGeom>
        </p:spPr>
      </p:pic>
      <p:sp>
        <p:nvSpPr>
          <p:cNvPr id="6" name="Rectangle 5"/>
          <p:cNvSpPr/>
          <p:nvPr/>
        </p:nvSpPr>
        <p:spPr>
          <a:xfrm>
            <a:off x="7628709" y="561703"/>
            <a:ext cx="326571" cy="5355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351A5656-6E2A-4384-9F04-79D934B33CA0}"/>
              </a:ext>
            </a:extLst>
          </p:cNvPr>
          <p:cNvSpPr txBox="1"/>
          <p:nvPr/>
        </p:nvSpPr>
        <p:spPr>
          <a:xfrm>
            <a:off x="5420081" y="3271075"/>
            <a:ext cx="2593210" cy="193899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Would they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agree?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If not, what will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2060"/>
                </a:solidFill>
                <a:effectLst/>
                <a:uLnTx/>
                <a:uFillTx/>
                <a:latin typeface="Arial"/>
                <a:ea typeface="+mn-ea"/>
                <a:cs typeface="+mn-cs"/>
              </a:rPr>
              <a:t>we</a:t>
            </a:r>
            <a:r>
              <a:rPr kumimoji="0" lang="en-US" sz="2400" b="0" i="0" u="none" strike="noStrike" kern="1200" cap="none" spc="0" normalizeH="0" baseline="0" noProof="0" dirty="0">
                <a:ln>
                  <a:noFill/>
                </a:ln>
                <a:solidFill>
                  <a:srgbClr val="002060"/>
                </a:solidFill>
                <a:effectLst/>
                <a:uLnTx/>
                <a:uFillTx/>
                <a:latin typeface="Arial"/>
                <a:ea typeface="+mn-ea"/>
                <a:cs typeface="+mn-cs"/>
              </a:rPr>
              <a:t> do differently?</a:t>
            </a:r>
          </a:p>
        </p:txBody>
      </p:sp>
      <p:sp>
        <p:nvSpPr>
          <p:cNvPr id="8" name="TextBox 7">
            <a:extLst>
              <a:ext uri="{FF2B5EF4-FFF2-40B4-BE49-F238E27FC236}">
                <a16:creationId xmlns:a16="http://schemas.microsoft.com/office/drawing/2014/main" id="{F6CA008E-46FD-4240-A6CD-5D4EC32E3A74}"/>
              </a:ext>
            </a:extLst>
          </p:cNvPr>
          <p:cNvSpPr txBox="1"/>
          <p:nvPr/>
        </p:nvSpPr>
        <p:spPr>
          <a:xfrm>
            <a:off x="46129" y="5201207"/>
            <a:ext cx="113364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Who isn’t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thriving?</a:t>
            </a:r>
          </a:p>
        </p:txBody>
      </p:sp>
    </p:spTree>
    <p:extLst>
      <p:ext uri="{BB962C8B-B14F-4D97-AF65-F5344CB8AC3E}">
        <p14:creationId xmlns:p14="http://schemas.microsoft.com/office/powerpoint/2010/main" val="273025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Healthier Lives</a:t>
            </a:r>
          </a:p>
        </p:txBody>
      </p:sp>
      <p:pic>
        <p:nvPicPr>
          <p:cNvPr id="5" name="Picture 4"/>
          <p:cNvPicPr>
            <a:picLocks noChangeAspect="1"/>
          </p:cNvPicPr>
          <p:nvPr/>
        </p:nvPicPr>
        <p:blipFill>
          <a:blip r:embed="rId3"/>
          <a:stretch>
            <a:fillRect/>
          </a:stretch>
        </p:blipFill>
        <p:spPr>
          <a:xfrm>
            <a:off x="209151" y="1483149"/>
            <a:ext cx="3981562" cy="3981562"/>
          </a:xfrm>
          <a:prstGeom prst="rect">
            <a:avLst/>
          </a:prstGeom>
        </p:spPr>
      </p:pic>
      <p:sp>
        <p:nvSpPr>
          <p:cNvPr id="8" name="TextBox 7"/>
          <p:cNvSpPr txBox="1"/>
          <p:nvPr/>
        </p:nvSpPr>
        <p:spPr>
          <a:xfrm>
            <a:off x="547180" y="5439716"/>
            <a:ext cx="33714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26295"/>
                </a:solidFill>
                <a:effectLst/>
                <a:uLnTx/>
                <a:uFillTx/>
                <a:latin typeface="Arial"/>
                <a:ea typeface="+mn-ea"/>
                <a:cs typeface="+mn-cs"/>
              </a:rPr>
              <a:t>Well-being 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26295"/>
                </a:solidFill>
                <a:effectLst/>
                <a:uLnTx/>
                <a:uFillTx/>
                <a:latin typeface="Arial"/>
                <a:ea typeface="+mn-ea"/>
                <a:cs typeface="+mn-cs"/>
              </a:rPr>
              <a:t>Length of 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26295"/>
                </a:solidFill>
                <a:effectLst/>
                <a:uLnTx/>
                <a:uFillTx/>
                <a:latin typeface="Arial"/>
                <a:ea typeface="+mn-ea"/>
                <a:cs typeface="+mn-cs"/>
              </a:rPr>
              <a:t>Wellbeing adjust life years (WALYs)</a:t>
            </a:r>
          </a:p>
        </p:txBody>
      </p:sp>
      <p:sp>
        <p:nvSpPr>
          <p:cNvPr id="9" name="Frame 8"/>
          <p:cNvSpPr/>
          <p:nvPr/>
        </p:nvSpPr>
        <p:spPr>
          <a:xfrm>
            <a:off x="483619" y="5266772"/>
            <a:ext cx="3503514" cy="1409788"/>
          </a:xfrm>
          <a:prstGeom prst="frame">
            <a:avLst/>
          </a:prstGeom>
          <a:solidFill>
            <a:schemeClr val="bg1"/>
          </a:solidFill>
          <a:ln>
            <a:solidFill>
              <a:srgbClr val="19314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
        <p:nvSpPr>
          <p:cNvPr id="10" name="Frame 9"/>
          <p:cNvSpPr/>
          <p:nvPr/>
        </p:nvSpPr>
        <p:spPr>
          <a:xfrm>
            <a:off x="4865704" y="5237728"/>
            <a:ext cx="3503514" cy="1409788"/>
          </a:xfrm>
          <a:prstGeom prst="frame">
            <a:avLst/>
          </a:prstGeom>
          <a:solidFill>
            <a:schemeClr val="bg1"/>
          </a:solidFill>
          <a:ln>
            <a:solidFill>
              <a:srgbClr val="19314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
        <p:nvSpPr>
          <p:cNvPr id="11" name="TextBox 10"/>
          <p:cNvSpPr txBox="1"/>
          <p:nvPr/>
        </p:nvSpPr>
        <p:spPr>
          <a:xfrm>
            <a:off x="4929265" y="5569432"/>
            <a:ext cx="33714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26295"/>
                </a:solidFill>
                <a:effectLst/>
                <a:uLnTx/>
                <a:uFillTx/>
                <a:latin typeface="Arial"/>
                <a:ea typeface="+mn-ea"/>
                <a:cs typeface="+mn-cs"/>
              </a:rPr>
              <a:t>Indicators related to your improvement initiatives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Chart 6"/>
          <p:cNvGraphicFramePr/>
          <p:nvPr>
            <p:extLst/>
          </p:nvPr>
        </p:nvGraphicFramePr>
        <p:xfrm>
          <a:off x="3877931" y="1697328"/>
          <a:ext cx="5266069" cy="358050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471859" y="3052749"/>
            <a:ext cx="20875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Calibri"/>
                <a:ea typeface="+mn-ea"/>
                <a:cs typeface="Calibri"/>
              </a:rPr>
              <a:t>COMMUNITY-SPECIFIC     METRICS</a:t>
            </a:r>
          </a:p>
        </p:txBody>
      </p:sp>
    </p:spTree>
    <p:extLst>
      <p:ext uri="{BB962C8B-B14F-4D97-AF65-F5344CB8AC3E}">
        <p14:creationId xmlns:p14="http://schemas.microsoft.com/office/powerpoint/2010/main" val="125179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33C4-2305-4FB8-9675-F90EA1D2F624}"/>
              </a:ext>
            </a:extLst>
          </p:cNvPr>
          <p:cNvSpPr>
            <a:spLocks noGrp="1"/>
          </p:cNvSpPr>
          <p:nvPr>
            <p:ph type="title"/>
          </p:nvPr>
        </p:nvSpPr>
        <p:spPr>
          <a:xfrm>
            <a:off x="247941" y="237746"/>
            <a:ext cx="7364439" cy="1033272"/>
          </a:xfrm>
        </p:spPr>
        <p:txBody>
          <a:bodyPr/>
          <a:lstStyle/>
          <a:p>
            <a:r>
              <a:rPr lang="en-US" sz="3000" dirty="0"/>
              <a:t>A simple, powerful approach: People reported outcome measures (PROM)</a:t>
            </a:r>
          </a:p>
        </p:txBody>
      </p:sp>
      <p:sp>
        <p:nvSpPr>
          <p:cNvPr id="3" name="Content Placeholder 2">
            <a:extLst>
              <a:ext uri="{FF2B5EF4-FFF2-40B4-BE49-F238E27FC236}">
                <a16:creationId xmlns:a16="http://schemas.microsoft.com/office/drawing/2014/main" id="{0F37394C-216F-4881-A50F-1F859C075885}"/>
              </a:ext>
            </a:extLst>
          </p:cNvPr>
          <p:cNvSpPr>
            <a:spLocks noGrp="1"/>
          </p:cNvSpPr>
          <p:nvPr>
            <p:ph idx="1"/>
          </p:nvPr>
        </p:nvSpPr>
        <p:spPr/>
        <p:txBody>
          <a:bodyPr/>
          <a:lstStyle/>
          <a:p>
            <a:r>
              <a:rPr lang="en-US" dirty="0"/>
              <a:t>People reported outcome measures are validated, </a:t>
            </a:r>
            <a:r>
              <a:rPr lang="en-US" u="sng" dirty="0"/>
              <a:t>objective</a:t>
            </a:r>
            <a:r>
              <a:rPr lang="en-US" dirty="0"/>
              <a:t> measures of people’s perception of their health and wellbeing</a:t>
            </a:r>
          </a:p>
          <a:p>
            <a:r>
              <a:rPr lang="en-US" dirty="0"/>
              <a:t>People’s self-perception of their health and wellbeing is as or more accurate than anything else we have to predict long-term morbidity and mortality.</a:t>
            </a:r>
          </a:p>
          <a:p>
            <a:r>
              <a:rPr lang="en-US" dirty="0"/>
              <a:t>When combined with predicted life expectancy, the two serve as powerful and objective drivers to improve health, wellbeing and equity.</a:t>
            </a:r>
          </a:p>
          <a:p>
            <a:endParaRPr lang="en-US" dirty="0"/>
          </a:p>
        </p:txBody>
      </p:sp>
      <p:sp>
        <p:nvSpPr>
          <p:cNvPr id="4" name="Slide Number Placeholder 3">
            <a:extLst>
              <a:ext uri="{FF2B5EF4-FFF2-40B4-BE49-F238E27FC236}">
                <a16:creationId xmlns:a16="http://schemas.microsoft.com/office/drawing/2014/main" id="{74A7DC2E-A9A9-4881-8C9F-D9B0C95BF55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8B0CA-4B01-40C4-BAC1-6D0A686B524F}" type="slidenum">
              <a:rPr kumimoji="0" lang="en-US" sz="1600" b="1" i="0" u="none" strike="noStrike" kern="1200" cap="none" spc="0" normalizeH="0" baseline="0" noProof="0" smtClean="0">
                <a:ln>
                  <a:noFill/>
                </a:ln>
                <a:solidFill>
                  <a:srgbClr val="D6D2C4">
                    <a:lumMod val="75000"/>
                  </a:srgbClr>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srgbClr val="D6D2C4">
                  <a:lumMod val="75000"/>
                </a:srgbClr>
              </a:solidFill>
              <a:effectLst/>
              <a:uLnTx/>
              <a:uFillTx/>
              <a:latin typeface="Trebuchet MS"/>
              <a:ea typeface="+mn-ea"/>
              <a:cs typeface="+mn-cs"/>
            </a:endParaRPr>
          </a:p>
        </p:txBody>
      </p:sp>
    </p:spTree>
    <p:extLst>
      <p:ext uri="{BB962C8B-B14F-4D97-AF65-F5344CB8AC3E}">
        <p14:creationId xmlns:p14="http://schemas.microsoft.com/office/powerpoint/2010/main" val="355473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42054"/>
          <a:stretch/>
        </p:blipFill>
        <p:spPr>
          <a:xfrm>
            <a:off x="178902" y="295422"/>
            <a:ext cx="6529832" cy="5781821"/>
          </a:xfrm>
          <a:prstGeom prst="rect">
            <a:avLst/>
          </a:prstGeom>
        </p:spPr>
      </p:pic>
      <p:sp>
        <p:nvSpPr>
          <p:cNvPr id="19" name="TextBox 18">
            <a:extLst>
              <a:ext uri="{FF2B5EF4-FFF2-40B4-BE49-F238E27FC236}">
                <a16:creationId xmlns:a16="http://schemas.microsoft.com/office/drawing/2014/main" id="{FE419474-D20F-464A-A17A-776BFFB14C15}"/>
              </a:ext>
            </a:extLst>
          </p:cNvPr>
          <p:cNvSpPr txBox="1"/>
          <p:nvPr/>
        </p:nvSpPr>
        <p:spPr>
          <a:xfrm>
            <a:off x="6683925" y="4044286"/>
            <a:ext cx="2528591" cy="175432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Age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Sex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Race/Ethnicity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Education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Zip code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Veteran status</a:t>
            </a:r>
          </a:p>
        </p:txBody>
      </p:sp>
      <p:sp>
        <p:nvSpPr>
          <p:cNvPr id="20" name="TextBox 19">
            <a:extLst>
              <a:ext uri="{FF2B5EF4-FFF2-40B4-BE49-F238E27FC236}">
                <a16:creationId xmlns:a16="http://schemas.microsoft.com/office/drawing/2014/main" id="{DA531FF5-D71A-442F-BF0A-225CCF5D9CC6}"/>
              </a:ext>
            </a:extLst>
          </p:cNvPr>
          <p:cNvSpPr txBox="1"/>
          <p:nvPr/>
        </p:nvSpPr>
        <p:spPr>
          <a:xfrm>
            <a:off x="6758143" y="1918215"/>
            <a:ext cx="2422458"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 people thriving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 people suffering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 people with hope</a:t>
            </a:r>
          </a:p>
        </p:txBody>
      </p:sp>
      <p:sp>
        <p:nvSpPr>
          <p:cNvPr id="21" name="TextBox 20">
            <a:extLst>
              <a:ext uri="{FF2B5EF4-FFF2-40B4-BE49-F238E27FC236}">
                <a16:creationId xmlns:a16="http://schemas.microsoft.com/office/drawing/2014/main" id="{168C5D38-40CD-4A8A-8811-9F992DB78073}"/>
              </a:ext>
            </a:extLst>
          </p:cNvPr>
          <p:cNvSpPr txBox="1"/>
          <p:nvPr/>
        </p:nvSpPr>
        <p:spPr>
          <a:xfrm>
            <a:off x="186649" y="6415508"/>
            <a:ext cx="8965098"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We will do a webinar and offer coaching to help you set up your measurement system for wellbeing measures.</a:t>
            </a:r>
          </a:p>
        </p:txBody>
      </p:sp>
    </p:spTree>
    <p:extLst>
      <p:ext uri="{BB962C8B-B14F-4D97-AF65-F5344CB8AC3E}">
        <p14:creationId xmlns:p14="http://schemas.microsoft.com/office/powerpoint/2010/main" val="3743374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8B0CA-4B01-40C4-BAC1-6D0A686B524F}" type="slidenum">
              <a:rPr kumimoji="0" lang="en-US" sz="1600" b="1" i="0" u="none" strike="noStrike" kern="1200" cap="none" spc="0" normalizeH="0" baseline="0" noProof="0" smtClean="0">
                <a:ln>
                  <a:noFill/>
                </a:ln>
                <a:solidFill>
                  <a:srgbClr val="D6D2C4">
                    <a:lumMod val="75000"/>
                  </a:srgbClr>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a:ln>
                <a:noFill/>
              </a:ln>
              <a:solidFill>
                <a:srgbClr val="D6D2C4">
                  <a:lumMod val="75000"/>
                </a:srgbClr>
              </a:solidFill>
              <a:effectLst/>
              <a:uLnTx/>
              <a:uFillTx/>
              <a:latin typeface="Trebuchet MS"/>
              <a:ea typeface="+mn-ea"/>
              <a:cs typeface="+mn-cs"/>
            </a:endParaRPr>
          </a:p>
        </p:txBody>
      </p:sp>
      <p:sp>
        <p:nvSpPr>
          <p:cNvPr id="4" name="TextBox 3"/>
          <p:cNvSpPr txBox="1"/>
          <p:nvPr/>
        </p:nvSpPr>
        <p:spPr>
          <a:xfrm rot="16200000">
            <a:off x="-347126" y="1320291"/>
            <a:ext cx="15188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Calibri"/>
                <a:ea typeface="+mn-ea"/>
                <a:cs typeface="Calibri"/>
              </a:rPr>
              <a:t>Overall well-being</a:t>
            </a:r>
          </a:p>
        </p:txBody>
      </p:sp>
      <p:sp>
        <p:nvSpPr>
          <p:cNvPr id="5" name="TextBox 4"/>
          <p:cNvSpPr txBox="1"/>
          <p:nvPr/>
        </p:nvSpPr>
        <p:spPr>
          <a:xfrm rot="16200000">
            <a:off x="-108393" y="2825492"/>
            <a:ext cx="98339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Calibri"/>
                <a:ea typeface="+mn-ea"/>
                <a:cs typeface="Calibri"/>
              </a:rPr>
              <a:t>Social</a:t>
            </a:r>
          </a:p>
        </p:txBody>
      </p:sp>
      <p:sp>
        <p:nvSpPr>
          <p:cNvPr id="6" name="TextBox 5"/>
          <p:cNvSpPr txBox="1"/>
          <p:nvPr/>
        </p:nvSpPr>
        <p:spPr>
          <a:xfrm rot="16200000">
            <a:off x="-104017" y="3757454"/>
            <a:ext cx="9770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Calibri"/>
                <a:ea typeface="+mn-ea"/>
                <a:cs typeface="Calibri"/>
              </a:rPr>
              <a:t>Physical</a:t>
            </a:r>
          </a:p>
        </p:txBody>
      </p:sp>
      <p:sp>
        <p:nvSpPr>
          <p:cNvPr id="7" name="TextBox 6"/>
          <p:cNvSpPr txBox="1"/>
          <p:nvPr/>
        </p:nvSpPr>
        <p:spPr>
          <a:xfrm rot="16200000">
            <a:off x="-208014" y="4493178"/>
            <a:ext cx="117237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Calibri"/>
                <a:ea typeface="+mn-ea"/>
                <a:cs typeface="Calibri"/>
              </a:rPr>
              <a:t>Mental</a:t>
            </a:r>
          </a:p>
        </p:txBody>
      </p:sp>
      <p:sp>
        <p:nvSpPr>
          <p:cNvPr id="8" name="TextBox 7"/>
          <p:cNvSpPr txBox="1"/>
          <p:nvPr/>
        </p:nvSpPr>
        <p:spPr>
          <a:xfrm rot="16200000">
            <a:off x="-111956" y="5220496"/>
            <a:ext cx="9826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Calibri"/>
                <a:ea typeface="+mn-ea"/>
                <a:cs typeface="Calibri"/>
              </a:rPr>
              <a:t>Social</a:t>
            </a:r>
          </a:p>
        </p:txBody>
      </p:sp>
      <p:sp>
        <p:nvSpPr>
          <p:cNvPr id="9" name="TextBox 8"/>
          <p:cNvSpPr txBox="1"/>
          <p:nvPr/>
        </p:nvSpPr>
        <p:spPr>
          <a:xfrm rot="16200000">
            <a:off x="-152923" y="5976683"/>
            <a:ext cx="111240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Calibri"/>
                <a:ea typeface="+mn-ea"/>
                <a:cs typeface="Calibri"/>
              </a:rPr>
              <a:t>Spiritual</a:t>
            </a:r>
          </a:p>
        </p:txBody>
      </p:sp>
      <p:sp>
        <p:nvSpPr>
          <p:cNvPr id="10" name="Left Brace 9"/>
          <p:cNvSpPr/>
          <p:nvPr/>
        </p:nvSpPr>
        <p:spPr>
          <a:xfrm>
            <a:off x="597521" y="782769"/>
            <a:ext cx="151187" cy="155717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
        <p:nvSpPr>
          <p:cNvPr id="11" name="Left Brace 10"/>
          <p:cNvSpPr/>
          <p:nvPr/>
        </p:nvSpPr>
        <p:spPr>
          <a:xfrm>
            <a:off x="560936" y="2480122"/>
            <a:ext cx="172653" cy="990243"/>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
        <p:nvSpPr>
          <p:cNvPr id="12" name="Left Brace 11"/>
          <p:cNvSpPr/>
          <p:nvPr/>
        </p:nvSpPr>
        <p:spPr>
          <a:xfrm>
            <a:off x="539469" y="3582776"/>
            <a:ext cx="209238" cy="68665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
        <p:nvSpPr>
          <p:cNvPr id="13" name="Left Brace 12"/>
          <p:cNvSpPr/>
          <p:nvPr/>
        </p:nvSpPr>
        <p:spPr>
          <a:xfrm>
            <a:off x="540682" y="4310330"/>
            <a:ext cx="209238" cy="68665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
        <p:nvSpPr>
          <p:cNvPr id="14" name="Left Brace 13"/>
          <p:cNvSpPr/>
          <p:nvPr/>
        </p:nvSpPr>
        <p:spPr>
          <a:xfrm>
            <a:off x="534335" y="5045444"/>
            <a:ext cx="209238" cy="68665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
        <p:nvSpPr>
          <p:cNvPr id="15" name="Left Brace 14"/>
          <p:cNvSpPr/>
          <p:nvPr/>
        </p:nvSpPr>
        <p:spPr>
          <a:xfrm>
            <a:off x="541895" y="5804802"/>
            <a:ext cx="209238" cy="686657"/>
          </a:xfrm>
          <a:prstGeom prst="leftBrac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
        <p:nvSpPr>
          <p:cNvPr id="16" name="TextBox 15"/>
          <p:cNvSpPr txBox="1"/>
          <p:nvPr/>
        </p:nvSpPr>
        <p:spPr>
          <a:xfrm>
            <a:off x="7429407" y="1202839"/>
            <a:ext cx="163355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Common Measures for Adult Well-being</a:t>
            </a:r>
          </a:p>
        </p:txBody>
      </p:sp>
      <p:sp>
        <p:nvSpPr>
          <p:cNvPr id="17" name="Rectangle 16"/>
          <p:cNvSpPr/>
          <p:nvPr/>
        </p:nvSpPr>
        <p:spPr>
          <a:xfrm>
            <a:off x="7458891" y="411482"/>
            <a:ext cx="496389" cy="685800"/>
          </a:xfrm>
          <a:prstGeom prst="rect">
            <a:avLst/>
          </a:prstGeom>
          <a:solidFill>
            <a:srgbClr val="F1F0EB"/>
          </a:solidFill>
          <a:ln>
            <a:solidFill>
              <a:srgbClr val="F1F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9" name="Picture 18"/>
          <p:cNvPicPr>
            <a:picLocks noChangeAspect="1"/>
          </p:cNvPicPr>
          <p:nvPr/>
        </p:nvPicPr>
        <p:blipFill>
          <a:blip r:embed="rId3"/>
          <a:stretch>
            <a:fillRect/>
          </a:stretch>
        </p:blipFill>
        <p:spPr>
          <a:xfrm>
            <a:off x="858408" y="135070"/>
            <a:ext cx="6461299" cy="5601968"/>
          </a:xfrm>
          <a:prstGeom prst="rect">
            <a:avLst/>
          </a:prstGeom>
        </p:spPr>
      </p:pic>
      <p:pic>
        <p:nvPicPr>
          <p:cNvPr id="20" name="Picture 19"/>
          <p:cNvPicPr>
            <a:picLocks noChangeAspect="1"/>
          </p:cNvPicPr>
          <p:nvPr/>
        </p:nvPicPr>
        <p:blipFill>
          <a:blip r:embed="rId4"/>
          <a:stretch>
            <a:fillRect/>
          </a:stretch>
        </p:blipFill>
        <p:spPr>
          <a:xfrm>
            <a:off x="858408" y="5618622"/>
            <a:ext cx="6461299" cy="990600"/>
          </a:xfrm>
          <a:prstGeom prst="rect">
            <a:avLst/>
          </a:prstGeom>
        </p:spPr>
      </p:pic>
      <p:sp>
        <p:nvSpPr>
          <p:cNvPr id="21" name="TextBox 20">
            <a:extLst>
              <a:ext uri="{FF2B5EF4-FFF2-40B4-BE49-F238E27FC236}">
                <a16:creationId xmlns:a16="http://schemas.microsoft.com/office/drawing/2014/main" id="{4B592CEF-5B4E-47C4-B474-255C4BB811DE}"/>
              </a:ext>
            </a:extLst>
          </p:cNvPr>
          <p:cNvSpPr txBox="1"/>
          <p:nvPr/>
        </p:nvSpPr>
        <p:spPr>
          <a:xfrm>
            <a:off x="7481168" y="4102409"/>
            <a:ext cx="169790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4 subdomains: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Mental,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physical,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social, spiritual</a:t>
            </a:r>
          </a:p>
        </p:txBody>
      </p:sp>
      <p:sp>
        <p:nvSpPr>
          <p:cNvPr id="3" name="Double Brace 2">
            <a:extLst>
              <a:ext uri="{FF2B5EF4-FFF2-40B4-BE49-F238E27FC236}">
                <a16:creationId xmlns:a16="http://schemas.microsoft.com/office/drawing/2014/main" id="{910A5FB9-DE25-4EDA-9C39-58FE77B988EB}"/>
              </a:ext>
            </a:extLst>
          </p:cNvPr>
          <p:cNvSpPr/>
          <p:nvPr/>
        </p:nvSpPr>
        <p:spPr>
          <a:xfrm>
            <a:off x="855982" y="2487682"/>
            <a:ext cx="6839046" cy="412154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36078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F97A38-C468-453F-B04B-B17D05131682}"/>
              </a:ext>
            </a:extLst>
          </p:cNvPr>
          <p:cNvSpPr>
            <a:spLocks noGrp="1"/>
          </p:cNvSpPr>
          <p:nvPr>
            <p:ph type="title"/>
          </p:nvPr>
        </p:nvSpPr>
        <p:spPr/>
        <p:txBody>
          <a:bodyPr/>
          <a:lstStyle/>
          <a:p>
            <a:r>
              <a:rPr lang="en-US" dirty="0"/>
              <a:t>Imagining then Exploring:</a:t>
            </a:r>
            <a:br>
              <a:rPr lang="en-US" dirty="0"/>
            </a:br>
            <a:r>
              <a:rPr lang="en-US" dirty="0"/>
              <a:t> Business Involvement </a:t>
            </a:r>
          </a:p>
        </p:txBody>
      </p:sp>
      <p:pic>
        <p:nvPicPr>
          <p:cNvPr id="7" name="Picture 6">
            <a:extLst>
              <a:ext uri="{FF2B5EF4-FFF2-40B4-BE49-F238E27FC236}">
                <a16:creationId xmlns:a16="http://schemas.microsoft.com/office/drawing/2014/main" id="{F54E5518-0B07-4FC4-9834-A3F8080913F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1905000"/>
            <a:ext cx="5633484" cy="4176548"/>
          </a:xfrm>
          <a:prstGeom prst="rect">
            <a:avLst/>
          </a:prstGeom>
        </p:spPr>
      </p:pic>
    </p:spTree>
    <p:extLst>
      <p:ext uri="{BB962C8B-B14F-4D97-AF65-F5344CB8AC3E}">
        <p14:creationId xmlns:p14="http://schemas.microsoft.com/office/powerpoint/2010/main" val="95652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42054"/>
          <a:stretch/>
        </p:blipFill>
        <p:spPr>
          <a:xfrm>
            <a:off x="178902" y="295422"/>
            <a:ext cx="6529832" cy="5781821"/>
          </a:xfrm>
          <a:prstGeom prst="rect">
            <a:avLst/>
          </a:prstGeom>
        </p:spPr>
      </p:pic>
      <p:sp>
        <p:nvSpPr>
          <p:cNvPr id="18" name="Frame 17">
            <a:extLst>
              <a:ext uri="{FF2B5EF4-FFF2-40B4-BE49-F238E27FC236}">
                <a16:creationId xmlns:a16="http://schemas.microsoft.com/office/drawing/2014/main" id="{D34B5830-3D99-4625-AD2F-D86CA4D5DA91}"/>
              </a:ext>
            </a:extLst>
          </p:cNvPr>
          <p:cNvSpPr/>
          <p:nvPr/>
        </p:nvSpPr>
        <p:spPr>
          <a:xfrm>
            <a:off x="6913152" y="3046895"/>
            <a:ext cx="2034176" cy="2165589"/>
          </a:xfrm>
          <a:prstGeom prst="frame">
            <a:avLst>
              <a:gd name="adj1" fmla="val 5840"/>
            </a:avLst>
          </a:prstGeom>
          <a:solidFill>
            <a:srgbClr val="E87722"/>
          </a:solidFill>
          <a:ln>
            <a:solidFill>
              <a:srgbClr val="19314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9" name="TextBox 18">
            <a:extLst>
              <a:ext uri="{FF2B5EF4-FFF2-40B4-BE49-F238E27FC236}">
                <a16:creationId xmlns:a16="http://schemas.microsoft.com/office/drawing/2014/main" id="{FE419474-D20F-464A-A17A-776BFFB14C15}"/>
              </a:ext>
            </a:extLst>
          </p:cNvPr>
          <p:cNvSpPr txBox="1"/>
          <p:nvPr/>
        </p:nvSpPr>
        <p:spPr>
          <a:xfrm>
            <a:off x="6623156" y="3252526"/>
            <a:ext cx="2528591" cy="175432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Age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Sex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Race/Ethnicity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Education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Zip code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Veteran status</a:t>
            </a:r>
          </a:p>
        </p:txBody>
      </p:sp>
      <p:sp>
        <p:nvSpPr>
          <p:cNvPr id="21" name="TextBox 20">
            <a:extLst>
              <a:ext uri="{FF2B5EF4-FFF2-40B4-BE49-F238E27FC236}">
                <a16:creationId xmlns:a16="http://schemas.microsoft.com/office/drawing/2014/main" id="{168C5D38-40CD-4A8A-8811-9F992DB78073}"/>
              </a:ext>
            </a:extLst>
          </p:cNvPr>
          <p:cNvSpPr txBox="1"/>
          <p:nvPr/>
        </p:nvSpPr>
        <p:spPr>
          <a:xfrm>
            <a:off x="186649" y="6415508"/>
            <a:ext cx="8965098"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We will do a webinar and offer coaching to help you set up your measurement system for wellbeing measures.</a:t>
            </a:r>
          </a:p>
        </p:txBody>
      </p:sp>
      <p:sp>
        <p:nvSpPr>
          <p:cNvPr id="8" name="TextBox 7">
            <a:extLst>
              <a:ext uri="{FF2B5EF4-FFF2-40B4-BE49-F238E27FC236}">
                <a16:creationId xmlns:a16="http://schemas.microsoft.com/office/drawing/2014/main" id="{81C861B9-1F6B-4F98-898A-8F4E7BB0C353}"/>
              </a:ext>
            </a:extLst>
          </p:cNvPr>
          <p:cNvSpPr txBox="1"/>
          <p:nvPr/>
        </p:nvSpPr>
        <p:spPr>
          <a:xfrm>
            <a:off x="6862616" y="1981200"/>
            <a:ext cx="2667000" cy="9233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7722"/>
                </a:solidFill>
                <a:effectLst/>
                <a:uLnTx/>
                <a:uFillTx/>
                <a:latin typeface="Arial"/>
                <a:ea typeface="+mn-ea"/>
                <a:cs typeface="+mn-cs"/>
              </a:rPr>
              <a:t>6 common lenses to understand who isn’t thriving:</a:t>
            </a:r>
          </a:p>
        </p:txBody>
      </p:sp>
    </p:spTree>
    <p:extLst>
      <p:ext uri="{BB962C8B-B14F-4D97-AF65-F5344CB8AC3E}">
        <p14:creationId xmlns:p14="http://schemas.microsoft.com/office/powerpoint/2010/main" val="88024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FDE5-E76C-421C-B882-70DEAA76E51D}"/>
              </a:ext>
            </a:extLst>
          </p:cNvPr>
          <p:cNvSpPr>
            <a:spLocks noGrp="1"/>
          </p:cNvSpPr>
          <p:nvPr>
            <p:ph type="title"/>
          </p:nvPr>
        </p:nvSpPr>
        <p:spPr>
          <a:xfrm>
            <a:off x="457198" y="228600"/>
            <a:ext cx="7247746" cy="1033272"/>
          </a:xfrm>
        </p:spPr>
        <p:txBody>
          <a:bodyPr/>
          <a:lstStyle/>
          <a:p>
            <a:r>
              <a:rPr lang="en-US" dirty="0"/>
              <a:t>Downtown Women’s Center Results</a:t>
            </a:r>
          </a:p>
        </p:txBody>
      </p:sp>
      <p:sp>
        <p:nvSpPr>
          <p:cNvPr id="4" name="Slide Number Placeholder 3">
            <a:extLst>
              <a:ext uri="{FF2B5EF4-FFF2-40B4-BE49-F238E27FC236}">
                <a16:creationId xmlns:a16="http://schemas.microsoft.com/office/drawing/2014/main" id="{58F6762A-2BA5-499B-8BF0-10FC2B34B4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8B0CA-4B01-40C4-BAC1-6D0A686B524F}" type="slidenum">
              <a:rPr kumimoji="0" lang="en-US" sz="1600" b="1" i="0" u="none" strike="noStrike" kern="1200" cap="none" spc="0" normalizeH="0" baseline="0" noProof="0" smtClean="0">
                <a:ln>
                  <a:noFill/>
                </a:ln>
                <a:solidFill>
                  <a:srgbClr val="D6D2C4">
                    <a:lumMod val="75000"/>
                  </a:srgbClr>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srgbClr val="D6D2C4">
                  <a:lumMod val="75000"/>
                </a:srgbClr>
              </a:solidFill>
              <a:effectLst/>
              <a:uLnTx/>
              <a:uFillTx/>
              <a:latin typeface="Trebuchet MS"/>
              <a:ea typeface="+mn-ea"/>
              <a:cs typeface="+mn-cs"/>
            </a:endParaRPr>
          </a:p>
        </p:txBody>
      </p:sp>
      <p:pic>
        <p:nvPicPr>
          <p:cNvPr id="6146" name="Picture 1">
            <a:extLst>
              <a:ext uri="{FF2B5EF4-FFF2-40B4-BE49-F238E27FC236}">
                <a16:creationId xmlns:a16="http://schemas.microsoft.com/office/drawing/2014/main" id="{9F642F7F-A546-4438-8A91-E54EE7F2F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25" y="1938116"/>
            <a:ext cx="5943600" cy="1916431"/>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4">
            <a:extLst>
              <a:ext uri="{FF2B5EF4-FFF2-40B4-BE49-F238E27FC236}">
                <a16:creationId xmlns:a16="http://schemas.microsoft.com/office/drawing/2014/main" id="{CD0C6A3A-BA77-4355-84AD-EBA53B706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8" y="4586068"/>
            <a:ext cx="5943600" cy="19554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18D26A3-F4C8-4599-80E5-839D54163801}"/>
              </a:ext>
            </a:extLst>
          </p:cNvPr>
          <p:cNvSpPr>
            <a:spLocks noChangeArrowheads="1"/>
          </p:cNvSpPr>
          <p:nvPr/>
        </p:nvSpPr>
        <p:spPr bwMode="auto">
          <a:xfrm>
            <a:off x="242343" y="1531398"/>
            <a:ext cx="33463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Times New Roman" panose="02020603050405020304" pitchFamily="18" charset="0"/>
              </a:rPr>
              <a:t>Figure 1. % of people suffering</a:t>
            </a:r>
            <a:endParaRPr kumimoji="0" lang="en-US" altLang="en-US" sz="20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sp>
        <p:nvSpPr>
          <p:cNvPr id="7" name="Rectangle 4">
            <a:extLst>
              <a:ext uri="{FF2B5EF4-FFF2-40B4-BE49-F238E27FC236}">
                <a16:creationId xmlns:a16="http://schemas.microsoft.com/office/drawing/2014/main" id="{B8D82609-04E0-4CD0-9B90-BE87E32E8D0C}"/>
              </a:ext>
            </a:extLst>
          </p:cNvPr>
          <p:cNvSpPr>
            <a:spLocks noChangeArrowheads="1"/>
          </p:cNvSpPr>
          <p:nvPr/>
        </p:nvSpPr>
        <p:spPr bwMode="auto">
          <a:xfrm>
            <a:off x="337625" y="4116826"/>
            <a:ext cx="32301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Times New Roman" panose="02020603050405020304" pitchFamily="18" charset="0"/>
              </a:rPr>
              <a:t>Figure 2. </a:t>
            </a:r>
            <a:r>
              <a:rPr kumimoji="0" lang="en-US" altLang="en-US" sz="2000" b="0" i="0" u="none" strike="noStrike" kern="1200" cap="none" spc="0" normalizeH="0" baseline="0" noProof="0" dirty="0">
                <a:ln>
                  <a:noFill/>
                </a:ln>
                <a:solidFill>
                  <a:srgbClr val="656565"/>
                </a:solidFill>
                <a:effectLst/>
                <a:uLnTx/>
                <a:uFillTx/>
                <a:latin typeface="Calibri" panose="020F0502020204030204" pitchFamily="34" charset="0"/>
                <a:ea typeface="Calibri" panose="020F0502020204030204" pitchFamily="34" charset="0"/>
                <a:cs typeface="Times New Roman" panose="02020603050405020304" pitchFamily="18" charset="0"/>
              </a:rPr>
              <a:t>% of people thriving</a:t>
            </a:r>
            <a:endParaRPr kumimoji="0" lang="en-US" altLang="en-US" sz="20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76475872-0E32-43D5-A9ED-5C8675B8E9A3}"/>
              </a:ext>
            </a:extLst>
          </p:cNvPr>
          <p:cNvSpPr txBox="1"/>
          <p:nvPr/>
        </p:nvSpPr>
        <p:spPr>
          <a:xfrm>
            <a:off x="6371166" y="2777998"/>
            <a:ext cx="2822247"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84% improvement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in healthier lives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92% improved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blood pressure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44% improved A1C</a:t>
            </a:r>
          </a:p>
        </p:txBody>
      </p:sp>
    </p:spTree>
    <p:extLst>
      <p:ext uri="{BB962C8B-B14F-4D97-AF65-F5344CB8AC3E}">
        <p14:creationId xmlns:p14="http://schemas.microsoft.com/office/powerpoint/2010/main" val="3848708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228600"/>
            <a:ext cx="7109929" cy="1033272"/>
          </a:xfrm>
        </p:spPr>
        <p:txBody>
          <a:bodyPr/>
          <a:lstStyle/>
          <a:p>
            <a:r>
              <a:rPr lang="en-US" sz="3200" dirty="0"/>
              <a:t>Health and Social Inequity are Interconnected and Related to Place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8B0CA-4B01-40C4-BAC1-6D0A686B524F}" type="slidenum">
              <a:rPr kumimoji="0" lang="en-US" sz="1600" b="1" i="0" u="none" strike="noStrike" kern="1200" cap="none" spc="0" normalizeH="0" baseline="0" noProof="0" smtClean="0">
                <a:ln>
                  <a:noFill/>
                </a:ln>
                <a:solidFill>
                  <a:srgbClr val="D6D2C4">
                    <a:lumMod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srgbClr val="D6D2C4">
                  <a:lumMod val="75000"/>
                </a:srgbClr>
              </a:solidFill>
              <a:effectLst/>
              <a:uLnTx/>
              <a:uFillTx/>
              <a:latin typeface="Trebuchet MS"/>
              <a:ea typeface="+mn-ea"/>
              <a:cs typeface="+mn-cs"/>
            </a:endParaRPr>
          </a:p>
        </p:txBody>
      </p:sp>
      <p:pic>
        <p:nvPicPr>
          <p:cNvPr id="2050" name="Picture 2" descr="http://www.frbsf.org/community-development/files/los_angeles_heat_map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907" y="1517248"/>
            <a:ext cx="9055093" cy="46851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4457" y="6142096"/>
            <a:ext cx="70839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2 newborns will have a 25 year gap in life expectancy 2 miles apart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based on where they grow up</a:t>
            </a:r>
          </a:p>
        </p:txBody>
      </p:sp>
    </p:spTree>
    <p:extLst>
      <p:ext uri="{BB962C8B-B14F-4D97-AF65-F5344CB8AC3E}">
        <p14:creationId xmlns:p14="http://schemas.microsoft.com/office/powerpoint/2010/main" val="8223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706563"/>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199" y="203450"/>
            <a:ext cx="6629400" cy="1033272"/>
          </a:xfrm>
        </p:spPr>
        <p:txBody>
          <a:bodyPr/>
          <a:lstStyle/>
          <a:p>
            <a:r>
              <a:rPr lang="en-US" dirty="0">
                <a:solidFill>
                  <a:srgbClr val="E87722"/>
                </a:solidFill>
              </a:rPr>
              <a:t>Measures of health and wellbeing at multiple levels</a:t>
            </a:r>
            <a:endParaRPr lang="en-US" dirty="0"/>
          </a:p>
        </p:txBody>
      </p:sp>
    </p:spTree>
    <p:extLst>
      <p:ext uri="{BB962C8B-B14F-4D97-AF65-F5344CB8AC3E}">
        <p14:creationId xmlns:p14="http://schemas.microsoft.com/office/powerpoint/2010/main" val="289221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 of Measures at All Levels</a:t>
            </a:r>
          </a:p>
        </p:txBody>
      </p:sp>
      <p:graphicFrame>
        <p:nvGraphicFramePr>
          <p:cNvPr id="16" name="Content Placeholder 15"/>
          <p:cNvGraphicFramePr>
            <a:graphicFrameLocks noGrp="1"/>
          </p:cNvGraphicFramePr>
          <p:nvPr>
            <p:ph idx="1"/>
            <p:extLst/>
          </p:nvPr>
        </p:nvGraphicFramePr>
        <p:xfrm>
          <a:off x="469774" y="1597002"/>
          <a:ext cx="8229600" cy="509397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7848">
                <a:tc>
                  <a:txBody>
                    <a:bodyPr/>
                    <a:lstStyle/>
                    <a:p>
                      <a:pPr algn="ctr"/>
                      <a:r>
                        <a:rPr lang="en-US" dirty="0"/>
                        <a:t>Employee/Family</a:t>
                      </a:r>
                    </a:p>
                  </a:txBody>
                  <a:tcPr anchor="ctr">
                    <a:solidFill>
                      <a:schemeClr val="accent4"/>
                    </a:solidFill>
                  </a:tcPr>
                </a:tc>
                <a:tc>
                  <a:txBody>
                    <a:bodyPr/>
                    <a:lstStyle/>
                    <a:p>
                      <a:pPr algn="ctr"/>
                      <a:r>
                        <a:rPr lang="en-US" dirty="0"/>
                        <a:t>Community (NCVHS)</a:t>
                      </a:r>
                    </a:p>
                  </a:txBody>
                  <a:tcPr anchor="ctr">
                    <a:solidFill>
                      <a:schemeClr val="accent5"/>
                    </a:solidFill>
                  </a:tcPr>
                </a:tc>
                <a:tc>
                  <a:txBody>
                    <a:bodyPr/>
                    <a:lstStyle/>
                    <a:p>
                      <a:pPr algn="ctr"/>
                      <a:r>
                        <a:rPr lang="en-US" dirty="0"/>
                        <a:t>Society</a:t>
                      </a:r>
                    </a:p>
                  </a:txBody>
                  <a:tcPr anchor="ctr">
                    <a:solidFill>
                      <a:srgbClr val="58B6AA"/>
                    </a:solidFill>
                  </a:tcPr>
                </a:tc>
                <a:extLst>
                  <a:ext uri="{0D108BD9-81ED-4DB2-BD59-A6C34878D82A}">
                    <a16:rowId xmlns:a16="http://schemas.microsoft.com/office/drawing/2014/main" val="10000"/>
                  </a:ext>
                </a:extLst>
              </a:tr>
              <a:tr h="860340">
                <a:tc>
                  <a:txBody>
                    <a:bodyPr/>
                    <a:lstStyle/>
                    <a:p>
                      <a:pPr algn="ctr"/>
                      <a:r>
                        <a:rPr lang="en-US" dirty="0">
                          <a:solidFill>
                            <a:schemeClr val="bg1"/>
                          </a:solidFill>
                        </a:rPr>
                        <a:t>Length</a:t>
                      </a:r>
                      <a:r>
                        <a:rPr lang="en-US" baseline="0" dirty="0">
                          <a:solidFill>
                            <a:schemeClr val="bg1"/>
                          </a:solidFill>
                        </a:rPr>
                        <a:t> of life</a:t>
                      </a:r>
                      <a:endParaRPr lang="en-US" dirty="0">
                        <a:solidFill>
                          <a:schemeClr val="bg1"/>
                        </a:solidFill>
                      </a:endParaRPr>
                    </a:p>
                  </a:txBody>
                  <a:tcPr anchor="ctr">
                    <a:solidFill>
                      <a:srgbClr val="994878"/>
                    </a:solidFill>
                  </a:tcPr>
                </a:tc>
                <a:tc>
                  <a:txBody>
                    <a:bodyPr/>
                    <a:lstStyle/>
                    <a:p>
                      <a:pPr algn="ctr"/>
                      <a:r>
                        <a:rPr lang="en-US" dirty="0">
                          <a:solidFill>
                            <a:schemeClr val="bg1"/>
                          </a:solidFill>
                        </a:rPr>
                        <a:t>Physical health:</a:t>
                      </a:r>
                      <a:r>
                        <a:rPr lang="en-US" baseline="0" dirty="0">
                          <a:solidFill>
                            <a:schemeClr val="bg1"/>
                          </a:solidFill>
                        </a:rPr>
                        <a:t> </a:t>
                      </a:r>
                      <a:r>
                        <a:rPr lang="en-US" dirty="0">
                          <a:solidFill>
                            <a:schemeClr val="bg1"/>
                          </a:solidFill>
                        </a:rPr>
                        <a:t>Access to healthy foods, walkability</a:t>
                      </a:r>
                    </a:p>
                  </a:txBody>
                  <a:tcPr anchor="ctr">
                    <a:solidFill>
                      <a:srgbClr val="D43A2A"/>
                    </a:solidFill>
                  </a:tcPr>
                </a:tc>
                <a:tc>
                  <a:txBody>
                    <a:bodyPr/>
                    <a:lstStyle/>
                    <a:p>
                      <a:pPr algn="ctr"/>
                      <a:r>
                        <a:rPr lang="en-US" dirty="0">
                          <a:solidFill>
                            <a:schemeClr val="bg1"/>
                          </a:solidFill>
                        </a:rPr>
                        <a:t>Federal</a:t>
                      </a:r>
                      <a:r>
                        <a:rPr lang="en-US" baseline="0" dirty="0">
                          <a:solidFill>
                            <a:schemeClr val="bg1"/>
                          </a:solidFill>
                        </a:rPr>
                        <a:t> funding for pedestrian and bike programs</a:t>
                      </a:r>
                      <a:endParaRPr lang="en-US" dirty="0">
                        <a:solidFill>
                          <a:schemeClr val="bg1"/>
                        </a:solidFill>
                      </a:endParaRPr>
                    </a:p>
                  </a:txBody>
                  <a:tcPr anchor="ctr">
                    <a:solidFill>
                      <a:srgbClr val="58B6AA"/>
                    </a:solidFill>
                  </a:tcPr>
                </a:tc>
                <a:extLst>
                  <a:ext uri="{0D108BD9-81ED-4DB2-BD59-A6C34878D82A}">
                    <a16:rowId xmlns:a16="http://schemas.microsoft.com/office/drawing/2014/main" val="10001"/>
                  </a:ext>
                </a:extLst>
              </a:tr>
              <a:tr h="714303">
                <a:tc>
                  <a:txBody>
                    <a:bodyPr/>
                    <a:lstStyle/>
                    <a:p>
                      <a:pPr algn="ctr"/>
                      <a:r>
                        <a:rPr lang="en-US" dirty="0">
                          <a:solidFill>
                            <a:schemeClr val="bg1"/>
                          </a:solidFill>
                        </a:rPr>
                        <a:t>Well-being</a:t>
                      </a:r>
                    </a:p>
                  </a:txBody>
                  <a:tcPr anchor="ctr">
                    <a:solidFill>
                      <a:srgbClr val="994878"/>
                    </a:solidFill>
                  </a:tcPr>
                </a:tc>
                <a:tc>
                  <a:txBody>
                    <a:bodyPr/>
                    <a:lstStyle/>
                    <a:p>
                      <a:pPr algn="ctr"/>
                      <a:r>
                        <a:rPr lang="en-US" dirty="0">
                          <a:solidFill>
                            <a:schemeClr val="bg1"/>
                          </a:solidFill>
                        </a:rPr>
                        <a:t>Mental health:</a:t>
                      </a:r>
                      <a:r>
                        <a:rPr lang="en-US" baseline="0" dirty="0">
                          <a:solidFill>
                            <a:schemeClr val="bg1"/>
                          </a:solidFill>
                        </a:rPr>
                        <a:t> </a:t>
                      </a:r>
                    </a:p>
                    <a:p>
                      <a:pPr algn="ctr"/>
                      <a:r>
                        <a:rPr lang="en-US" dirty="0">
                          <a:solidFill>
                            <a:schemeClr val="bg1"/>
                          </a:solidFill>
                        </a:rPr>
                        <a:t>Perceived safety</a:t>
                      </a:r>
                    </a:p>
                  </a:txBody>
                  <a:tcPr anchor="ctr">
                    <a:solidFill>
                      <a:srgbClr val="D43A2A"/>
                    </a:solidFill>
                  </a:tcPr>
                </a:tc>
                <a:tc>
                  <a:txBody>
                    <a:bodyPr/>
                    <a:lstStyle/>
                    <a:p>
                      <a:pPr algn="ctr"/>
                      <a:r>
                        <a:rPr lang="en-US" dirty="0">
                          <a:solidFill>
                            <a:schemeClr val="bg1"/>
                          </a:solidFill>
                        </a:rPr>
                        <a:t>Inequality</a:t>
                      </a:r>
                      <a:r>
                        <a:rPr lang="en-US" baseline="0" dirty="0">
                          <a:solidFill>
                            <a:schemeClr val="bg1"/>
                          </a:solidFill>
                        </a:rPr>
                        <a:t> in educational attainment</a:t>
                      </a:r>
                      <a:endParaRPr lang="en-US" dirty="0">
                        <a:solidFill>
                          <a:schemeClr val="bg1"/>
                        </a:solidFill>
                      </a:endParaRPr>
                    </a:p>
                  </a:txBody>
                  <a:tcPr anchor="ctr">
                    <a:solidFill>
                      <a:srgbClr val="58B6AA"/>
                    </a:solidFill>
                  </a:tcPr>
                </a:tc>
                <a:extLst>
                  <a:ext uri="{0D108BD9-81ED-4DB2-BD59-A6C34878D82A}">
                    <a16:rowId xmlns:a16="http://schemas.microsoft.com/office/drawing/2014/main" val="10002"/>
                  </a:ext>
                </a:extLst>
              </a:tr>
              <a:tr h="1118443">
                <a:tc>
                  <a:txBody>
                    <a:bodyPr/>
                    <a:lstStyle/>
                    <a:p>
                      <a:pPr algn="ctr"/>
                      <a:r>
                        <a:rPr lang="en-US" dirty="0">
                          <a:solidFill>
                            <a:schemeClr val="bg1"/>
                          </a:solidFill>
                        </a:rPr>
                        <a:t>WALYs</a:t>
                      </a:r>
                    </a:p>
                  </a:txBody>
                  <a:tcPr anchor="ctr">
                    <a:solidFill>
                      <a:srgbClr val="994878"/>
                    </a:solidFill>
                  </a:tcPr>
                </a:tc>
                <a:tc>
                  <a:txBody>
                    <a:bodyPr/>
                    <a:lstStyle/>
                    <a:p>
                      <a:pPr algn="ctr"/>
                      <a:r>
                        <a:rPr lang="en-US" dirty="0">
                          <a:solidFill>
                            <a:schemeClr val="bg1"/>
                          </a:solidFill>
                        </a:rPr>
                        <a:t>Social wellbeing:</a:t>
                      </a:r>
                      <a:r>
                        <a:rPr lang="en-US" baseline="0" dirty="0">
                          <a:solidFill>
                            <a:schemeClr val="bg1"/>
                          </a:solidFill>
                        </a:rPr>
                        <a:t> </a:t>
                      </a:r>
                    </a:p>
                    <a:p>
                      <a:pPr algn="ctr"/>
                      <a:r>
                        <a:rPr lang="en-US" dirty="0">
                          <a:solidFill>
                            <a:schemeClr val="bg1"/>
                          </a:solidFill>
                        </a:rPr>
                        <a:t>High school </a:t>
                      </a:r>
                    </a:p>
                    <a:p>
                      <a:pPr algn="ctr"/>
                      <a:r>
                        <a:rPr lang="en-US" dirty="0">
                          <a:solidFill>
                            <a:schemeClr val="bg1"/>
                          </a:solidFill>
                        </a:rPr>
                        <a:t>graduation rate, unemployment rate</a:t>
                      </a:r>
                    </a:p>
                  </a:txBody>
                  <a:tcPr anchor="ctr">
                    <a:solidFill>
                      <a:srgbClr val="D43A2A"/>
                    </a:solidFill>
                  </a:tcPr>
                </a:tc>
                <a:tc>
                  <a:txBody>
                    <a:bodyPr/>
                    <a:lstStyle/>
                    <a:p>
                      <a:pPr algn="ctr"/>
                      <a:r>
                        <a:rPr lang="en-US" dirty="0">
                          <a:solidFill>
                            <a:schemeClr val="bg1"/>
                          </a:solidFill>
                        </a:rPr>
                        <a:t>Percent</a:t>
                      </a:r>
                      <a:r>
                        <a:rPr lang="en-US" baseline="0" dirty="0">
                          <a:solidFill>
                            <a:schemeClr val="bg1"/>
                          </a:solidFill>
                        </a:rPr>
                        <a:t> growth in healthcare spending</a:t>
                      </a:r>
                      <a:endParaRPr lang="en-US" dirty="0">
                        <a:solidFill>
                          <a:schemeClr val="bg1"/>
                        </a:solidFill>
                      </a:endParaRPr>
                    </a:p>
                  </a:txBody>
                  <a:tcPr anchor="ctr">
                    <a:solidFill>
                      <a:srgbClr val="58B6AA"/>
                    </a:solidFill>
                  </a:tcPr>
                </a:tc>
                <a:extLst>
                  <a:ext uri="{0D108BD9-81ED-4DB2-BD59-A6C34878D82A}">
                    <a16:rowId xmlns:a16="http://schemas.microsoft.com/office/drawing/2014/main" val="10003"/>
                  </a:ext>
                </a:extLst>
              </a:tr>
              <a:tr h="860340">
                <a:tc>
                  <a:txBody>
                    <a:bodyPr/>
                    <a:lstStyle/>
                    <a:p>
                      <a:pPr algn="ctr"/>
                      <a:r>
                        <a:rPr lang="en-US" dirty="0">
                          <a:solidFill>
                            <a:schemeClr val="bg1"/>
                          </a:solidFill>
                        </a:rPr>
                        <a:t>Differences in </a:t>
                      </a:r>
                    </a:p>
                    <a:p>
                      <a:pPr algn="ctr"/>
                      <a:r>
                        <a:rPr lang="en-US" dirty="0">
                          <a:solidFill>
                            <a:schemeClr val="bg1"/>
                          </a:solidFill>
                        </a:rPr>
                        <a:t>health &amp; well-being</a:t>
                      </a:r>
                    </a:p>
                  </a:txBody>
                  <a:tcPr anchor="ctr">
                    <a:solidFill>
                      <a:srgbClr val="994878"/>
                    </a:solidFill>
                  </a:tcPr>
                </a:tc>
                <a:tc>
                  <a:txBody>
                    <a:bodyPr/>
                    <a:lstStyle/>
                    <a:p>
                      <a:pPr algn="ctr"/>
                      <a:r>
                        <a:rPr lang="en-US" dirty="0">
                          <a:solidFill>
                            <a:schemeClr val="bg1"/>
                          </a:solidFill>
                        </a:rPr>
                        <a:t>Social wellbeing: social connectedness</a:t>
                      </a:r>
                    </a:p>
                  </a:txBody>
                  <a:tcPr anchor="ctr">
                    <a:solidFill>
                      <a:srgbClr val="D43A2A"/>
                    </a:solidFill>
                  </a:tcPr>
                </a:tc>
                <a:tc>
                  <a:txBody>
                    <a:bodyPr/>
                    <a:lstStyle/>
                    <a:p>
                      <a:pPr algn="ctr"/>
                      <a:r>
                        <a:rPr lang="en-US" sz="1800" dirty="0">
                          <a:solidFill>
                            <a:schemeClr val="bg1"/>
                          </a:solidFill>
                        </a:rPr>
                        <a:t>Corporate contributions to education and community development </a:t>
                      </a:r>
                    </a:p>
                  </a:txBody>
                  <a:tcPr anchor="ctr">
                    <a:solidFill>
                      <a:srgbClr val="58B6AA"/>
                    </a:solidFill>
                  </a:tcPr>
                </a:tc>
                <a:extLst>
                  <a:ext uri="{0D108BD9-81ED-4DB2-BD59-A6C34878D82A}">
                    <a16:rowId xmlns:a16="http://schemas.microsoft.com/office/drawing/2014/main" val="10004"/>
                  </a:ext>
                </a:extLst>
              </a:tr>
              <a:tr h="714303">
                <a:tc>
                  <a:txBody>
                    <a:bodyPr/>
                    <a:lstStyle/>
                    <a:p>
                      <a:pPr algn="ctr"/>
                      <a:r>
                        <a:rPr lang="en-US" dirty="0">
                          <a:solidFill>
                            <a:schemeClr val="bg1"/>
                          </a:solidFill>
                        </a:rPr>
                        <a:t>Years of </a:t>
                      </a:r>
                    </a:p>
                    <a:p>
                      <a:pPr algn="ctr"/>
                      <a:r>
                        <a:rPr lang="en-US" dirty="0">
                          <a:solidFill>
                            <a:schemeClr val="bg1"/>
                          </a:solidFill>
                        </a:rPr>
                        <a:t>potential life gained</a:t>
                      </a:r>
                    </a:p>
                  </a:txBody>
                  <a:tcPr anchor="ctr">
                    <a:solidFill>
                      <a:srgbClr val="994878"/>
                    </a:solidFill>
                  </a:tcPr>
                </a:tc>
                <a:tc>
                  <a:txBody>
                    <a:bodyPr/>
                    <a:lstStyle/>
                    <a:p>
                      <a:pPr algn="ctr"/>
                      <a:r>
                        <a:rPr lang="en-US" sz="1800" kern="1200" dirty="0">
                          <a:solidFill>
                            <a:schemeClr val="bg1"/>
                          </a:solidFill>
                          <a:effectLst/>
                          <a:latin typeface="+mn-lt"/>
                          <a:ea typeface="+mn-ea"/>
                          <a:cs typeface="+mn-cs"/>
                        </a:rPr>
                        <a:t>Spiritual wellbeing: civic</a:t>
                      </a:r>
                      <a:r>
                        <a:rPr lang="en-US" sz="1800" kern="1200" baseline="0" dirty="0">
                          <a:solidFill>
                            <a:schemeClr val="bg1"/>
                          </a:solidFill>
                          <a:effectLst/>
                          <a:latin typeface="+mn-lt"/>
                          <a:ea typeface="+mn-ea"/>
                          <a:cs typeface="+mn-cs"/>
                        </a:rPr>
                        <a:t> pride, hope, resilience</a:t>
                      </a:r>
                      <a:endParaRPr lang="en-US" dirty="0">
                        <a:solidFill>
                          <a:schemeClr val="bg1"/>
                        </a:solidFill>
                      </a:endParaRPr>
                    </a:p>
                  </a:txBody>
                  <a:tcPr anchor="ctr">
                    <a:solidFill>
                      <a:srgbClr val="D43A2A"/>
                    </a:solidFill>
                  </a:tcPr>
                </a:tc>
                <a:tc>
                  <a:txBody>
                    <a:bodyPr/>
                    <a:lstStyle/>
                    <a:p>
                      <a:pPr algn="ctr"/>
                      <a:r>
                        <a:rPr lang="en-US" dirty="0">
                          <a:solidFill>
                            <a:schemeClr val="bg1"/>
                          </a:solidFill>
                        </a:rPr>
                        <a:t>Political rights</a:t>
                      </a:r>
                    </a:p>
                  </a:txBody>
                  <a:tcPr anchor="ctr">
                    <a:solidFill>
                      <a:srgbClr val="58B6AA"/>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8B0CA-4B01-40C4-BAC1-6D0A686B524F}" type="slidenum">
              <a:rPr kumimoji="0" lang="en-US" sz="1600" b="1" i="0" u="none" strike="noStrike" kern="1200" cap="none" spc="0" normalizeH="0" baseline="0" noProof="0" smtClean="0">
                <a:ln>
                  <a:noFill/>
                </a:ln>
                <a:solidFill>
                  <a:srgbClr val="D6D2C4">
                    <a:lumMod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1" i="0" u="none" strike="noStrike" kern="1200" cap="none" spc="0" normalizeH="0" baseline="0" noProof="0" dirty="0">
              <a:ln>
                <a:noFill/>
              </a:ln>
              <a:solidFill>
                <a:srgbClr val="D6D2C4">
                  <a:lumMod val="75000"/>
                </a:srgbClr>
              </a:solidFill>
              <a:effectLst/>
              <a:uLnTx/>
              <a:uFillTx/>
              <a:latin typeface="Trebuchet MS"/>
              <a:ea typeface="+mn-ea"/>
              <a:cs typeface="+mn-cs"/>
            </a:endParaRPr>
          </a:p>
        </p:txBody>
      </p:sp>
    </p:spTree>
    <p:extLst>
      <p:ext uri="{BB962C8B-B14F-4D97-AF65-F5344CB8AC3E}">
        <p14:creationId xmlns:p14="http://schemas.microsoft.com/office/powerpoint/2010/main" val="1879768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that Matter Wizard</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8B0CA-4B01-40C4-BAC1-6D0A686B524F}" type="slidenum">
              <a:rPr kumimoji="0" lang="en-US" sz="1600" b="1" i="0" u="none" strike="noStrike" kern="1200" cap="none" spc="0" normalizeH="0" baseline="0" noProof="0" smtClean="0">
                <a:ln>
                  <a:noFill/>
                </a:ln>
                <a:solidFill>
                  <a:srgbClr val="D6D2C4">
                    <a:lumMod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1" i="0" u="none" strike="noStrike" kern="1200" cap="none" spc="0" normalizeH="0" baseline="0" noProof="0" dirty="0">
              <a:ln>
                <a:noFill/>
              </a:ln>
              <a:solidFill>
                <a:srgbClr val="D6D2C4">
                  <a:lumMod val="75000"/>
                </a:srgbClr>
              </a:solidFill>
              <a:effectLst/>
              <a:uLnTx/>
              <a:uFillTx/>
              <a:latin typeface="Trebuchet MS"/>
              <a:ea typeface="+mn-ea"/>
              <a:cs typeface="+mn-cs"/>
            </a:endParaRPr>
          </a:p>
        </p:txBody>
      </p:sp>
      <p:pic>
        <p:nvPicPr>
          <p:cNvPr id="4" name="Picture 3"/>
          <p:cNvPicPr>
            <a:picLocks noChangeAspect="1"/>
          </p:cNvPicPr>
          <p:nvPr/>
        </p:nvPicPr>
        <p:blipFill>
          <a:blip r:embed="rId2"/>
          <a:stretch>
            <a:fillRect/>
          </a:stretch>
        </p:blipFill>
        <p:spPr>
          <a:xfrm>
            <a:off x="759417" y="1529949"/>
            <a:ext cx="7764651" cy="5083619"/>
          </a:xfrm>
          <a:prstGeom prst="rect">
            <a:avLst/>
          </a:prstGeom>
        </p:spPr>
      </p:pic>
    </p:spTree>
    <p:extLst>
      <p:ext uri="{BB962C8B-B14F-4D97-AF65-F5344CB8AC3E}">
        <p14:creationId xmlns:p14="http://schemas.microsoft.com/office/powerpoint/2010/main" val="1766018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23360" y="1145816"/>
            <a:ext cx="4572000" cy="3281763"/>
          </a:xfrm>
        </p:spPr>
        <p:txBody>
          <a:bodyPr/>
          <a:lstStyle/>
          <a:p>
            <a:pPr algn="r"/>
            <a:r>
              <a:rPr lang="en-US" sz="4400" dirty="0">
                <a:solidFill>
                  <a:schemeClr val="accent1"/>
                </a:solidFill>
              </a:rPr>
              <a:t>Measure</a:t>
            </a:r>
            <a:r>
              <a:rPr lang="en-US" sz="4400" dirty="0">
                <a:solidFill>
                  <a:schemeClr val="accent3"/>
                </a:solidFill>
              </a:rPr>
              <a:t> the change that you wish to see in the world.</a:t>
            </a:r>
            <a:br>
              <a:rPr lang="en-US" sz="4400" dirty="0">
                <a:solidFill>
                  <a:schemeClr val="accent3"/>
                </a:solidFill>
              </a:rPr>
            </a:br>
            <a:r>
              <a:rPr lang="en-US" sz="2000" dirty="0">
                <a:solidFill>
                  <a:schemeClr val="accent3"/>
                </a:solidFill>
              </a:rPr>
              <a:t>- Gandhi (modified)</a:t>
            </a:r>
            <a:endParaRPr lang="en-US" sz="4400" dirty="0">
              <a:solidFill>
                <a:schemeClr val="accent3"/>
              </a:solidFill>
            </a:endParaRPr>
          </a:p>
        </p:txBody>
      </p:sp>
    </p:spTree>
    <p:extLst>
      <p:ext uri="{BB962C8B-B14F-4D97-AF65-F5344CB8AC3E}">
        <p14:creationId xmlns:p14="http://schemas.microsoft.com/office/powerpoint/2010/main" val="28697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FA6E-60F9-4199-9E3A-E62E96F79A70}"/>
              </a:ext>
            </a:extLst>
          </p:cNvPr>
          <p:cNvSpPr>
            <a:spLocks noGrp="1"/>
          </p:cNvSpPr>
          <p:nvPr>
            <p:ph type="body" idx="1"/>
          </p:nvPr>
        </p:nvSpPr>
        <p:spPr>
          <a:xfrm>
            <a:off x="685800" y="2590800"/>
            <a:ext cx="7772400" cy="3048000"/>
          </a:xfrm>
        </p:spPr>
        <p:txBody>
          <a:bodyPr anchor="t"/>
          <a:lstStyle/>
          <a:p>
            <a:r>
              <a:rPr lang="en-US" dirty="0"/>
              <a:t>What most closely reflects your organization’s wellness related focus?</a:t>
            </a:r>
          </a:p>
          <a:p>
            <a:pPr marL="457200" indent="-457200">
              <a:buAutoNum type="alphaUcPeriod"/>
            </a:pPr>
            <a:r>
              <a:rPr lang="en-US" dirty="0"/>
              <a:t>Employee</a:t>
            </a:r>
          </a:p>
          <a:p>
            <a:pPr marL="457200" indent="-457200">
              <a:buAutoNum type="alphaUcPeriod"/>
            </a:pPr>
            <a:r>
              <a:rPr lang="en-US" dirty="0"/>
              <a:t>Employee and family</a:t>
            </a:r>
          </a:p>
          <a:p>
            <a:pPr marL="457200" indent="-457200">
              <a:buAutoNum type="alphaUcPeriod"/>
            </a:pPr>
            <a:r>
              <a:rPr lang="en-US" dirty="0"/>
              <a:t>Employee, family, and community</a:t>
            </a:r>
          </a:p>
          <a:p>
            <a:pPr marL="457200" indent="-457200">
              <a:buAutoNum type="alphaUcPeriod"/>
            </a:pPr>
            <a:r>
              <a:rPr lang="en-US" dirty="0"/>
              <a:t>We’re moving from A and B toward C</a:t>
            </a:r>
          </a:p>
          <a:p>
            <a:pPr marL="457200" indent="-457200">
              <a:buAutoNum type="alphaUcPeriod"/>
            </a:pPr>
            <a:r>
              <a:rPr lang="en-US" dirty="0"/>
              <a:t>We’re likely to stay focused on A and/or B</a:t>
            </a:r>
          </a:p>
        </p:txBody>
      </p:sp>
      <p:sp>
        <p:nvSpPr>
          <p:cNvPr id="3" name="Title 2">
            <a:extLst>
              <a:ext uri="{FF2B5EF4-FFF2-40B4-BE49-F238E27FC236}">
                <a16:creationId xmlns:a16="http://schemas.microsoft.com/office/drawing/2014/main" id="{9D0F9B2A-5F75-44EB-B8FC-2B43D9712E19}"/>
              </a:ext>
            </a:extLst>
          </p:cNvPr>
          <p:cNvSpPr>
            <a:spLocks noGrp="1"/>
          </p:cNvSpPr>
          <p:nvPr>
            <p:ph type="title"/>
          </p:nvPr>
        </p:nvSpPr>
        <p:spPr/>
        <p:txBody>
          <a:bodyPr/>
          <a:lstStyle/>
          <a:p>
            <a:r>
              <a:rPr lang="en-US" dirty="0"/>
              <a:t>Poll Question 3</a:t>
            </a:r>
          </a:p>
        </p:txBody>
      </p:sp>
    </p:spTree>
    <p:extLst>
      <p:ext uri="{BB962C8B-B14F-4D97-AF65-F5344CB8AC3E}">
        <p14:creationId xmlns:p14="http://schemas.microsoft.com/office/powerpoint/2010/main" val="324393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FA6E-60F9-4199-9E3A-E62E96F79A70}"/>
              </a:ext>
            </a:extLst>
          </p:cNvPr>
          <p:cNvSpPr>
            <a:spLocks noGrp="1"/>
          </p:cNvSpPr>
          <p:nvPr>
            <p:ph type="body" idx="1"/>
          </p:nvPr>
        </p:nvSpPr>
        <p:spPr>
          <a:xfrm>
            <a:off x="685800" y="2590800"/>
            <a:ext cx="7772400" cy="3048000"/>
          </a:xfrm>
        </p:spPr>
        <p:txBody>
          <a:bodyPr anchor="t"/>
          <a:lstStyle/>
          <a:p>
            <a:r>
              <a:rPr lang="en-US" dirty="0"/>
              <a:t>Some say we have moved from “Wellness to Well-being”. What was missing most in “wellness”?</a:t>
            </a:r>
          </a:p>
          <a:p>
            <a:pPr marL="457200" indent="-457200">
              <a:buAutoNum type="alphaUcPeriod"/>
            </a:pPr>
            <a:r>
              <a:rPr lang="en-US" dirty="0"/>
              <a:t>Mental / emotional well-being</a:t>
            </a:r>
          </a:p>
          <a:p>
            <a:pPr marL="457200" indent="-457200">
              <a:buAutoNum type="alphaUcPeriod"/>
            </a:pPr>
            <a:r>
              <a:rPr lang="en-US" dirty="0"/>
              <a:t>Financial well-being</a:t>
            </a:r>
          </a:p>
          <a:p>
            <a:pPr marL="457200" indent="-457200">
              <a:buAutoNum type="alphaUcPeriod"/>
            </a:pPr>
            <a:r>
              <a:rPr lang="en-US" dirty="0"/>
              <a:t>Community well-being</a:t>
            </a:r>
          </a:p>
          <a:p>
            <a:pPr marL="457200" indent="-457200">
              <a:buAutoNum type="alphaUcPeriod"/>
            </a:pPr>
            <a:r>
              <a:rPr lang="en-US" dirty="0"/>
              <a:t>A, B, C were equally missing</a:t>
            </a:r>
          </a:p>
          <a:p>
            <a:pPr marL="457200" indent="-457200">
              <a:buAutoNum type="alphaUcPeriod"/>
            </a:pPr>
            <a:r>
              <a:rPr lang="en-US" dirty="0"/>
              <a:t>I don’t think there is much difference between wellness and well-being</a:t>
            </a:r>
          </a:p>
        </p:txBody>
      </p:sp>
      <p:sp>
        <p:nvSpPr>
          <p:cNvPr id="3" name="Title 2">
            <a:extLst>
              <a:ext uri="{FF2B5EF4-FFF2-40B4-BE49-F238E27FC236}">
                <a16:creationId xmlns:a16="http://schemas.microsoft.com/office/drawing/2014/main" id="{9D0F9B2A-5F75-44EB-B8FC-2B43D9712E19}"/>
              </a:ext>
            </a:extLst>
          </p:cNvPr>
          <p:cNvSpPr>
            <a:spLocks noGrp="1"/>
          </p:cNvSpPr>
          <p:nvPr>
            <p:ph type="title"/>
          </p:nvPr>
        </p:nvSpPr>
        <p:spPr/>
        <p:txBody>
          <a:bodyPr/>
          <a:lstStyle/>
          <a:p>
            <a:r>
              <a:rPr lang="en-US" dirty="0"/>
              <a:t>Poll Question 4</a:t>
            </a:r>
          </a:p>
        </p:txBody>
      </p:sp>
    </p:spTree>
    <p:extLst>
      <p:ext uri="{BB962C8B-B14F-4D97-AF65-F5344CB8AC3E}">
        <p14:creationId xmlns:p14="http://schemas.microsoft.com/office/powerpoint/2010/main" val="389974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FA6E-60F9-4199-9E3A-E62E96F79A70}"/>
              </a:ext>
            </a:extLst>
          </p:cNvPr>
          <p:cNvSpPr>
            <a:spLocks noGrp="1"/>
          </p:cNvSpPr>
          <p:nvPr>
            <p:ph type="body" idx="1"/>
          </p:nvPr>
        </p:nvSpPr>
        <p:spPr>
          <a:xfrm>
            <a:off x="685800" y="2590800"/>
            <a:ext cx="7772400" cy="3048000"/>
          </a:xfrm>
        </p:spPr>
        <p:txBody>
          <a:bodyPr anchor="t">
            <a:normAutofit/>
          </a:bodyPr>
          <a:lstStyle/>
          <a:p>
            <a:r>
              <a:rPr lang="en-US" dirty="0"/>
              <a:t>What most closely reflects your organization’s approach to volunteerism?</a:t>
            </a:r>
          </a:p>
          <a:p>
            <a:pPr marL="457200" indent="-457200">
              <a:buAutoNum type="alphaUcPeriod"/>
            </a:pPr>
            <a:r>
              <a:rPr lang="en-US" dirty="0"/>
              <a:t>We don’t have a policy and it’s not a part of our communications with employees </a:t>
            </a:r>
          </a:p>
          <a:p>
            <a:pPr marL="457200" indent="-457200">
              <a:buAutoNum type="alphaUcPeriod"/>
            </a:pPr>
            <a:r>
              <a:rPr lang="en-US" dirty="0"/>
              <a:t>It’s encouraged and recognized but occurs on employee time</a:t>
            </a:r>
          </a:p>
          <a:p>
            <a:pPr marL="457200" indent="-457200">
              <a:buAutoNum type="alphaUcPeriod"/>
            </a:pPr>
            <a:r>
              <a:rPr lang="en-US" dirty="0"/>
              <a:t>We have a volunteerism policy that specifies paid time off</a:t>
            </a:r>
          </a:p>
          <a:p>
            <a:pPr marL="457200" indent="-457200">
              <a:buAutoNum type="alphaUcPeriod"/>
            </a:pPr>
            <a:r>
              <a:rPr lang="en-US" dirty="0"/>
              <a:t>We have a volunteerism policy that specifies paid time off and it’s integrated with wellness offerings</a:t>
            </a:r>
          </a:p>
        </p:txBody>
      </p:sp>
      <p:sp>
        <p:nvSpPr>
          <p:cNvPr id="3" name="Title 2">
            <a:extLst>
              <a:ext uri="{FF2B5EF4-FFF2-40B4-BE49-F238E27FC236}">
                <a16:creationId xmlns:a16="http://schemas.microsoft.com/office/drawing/2014/main" id="{9D0F9B2A-5F75-44EB-B8FC-2B43D9712E19}"/>
              </a:ext>
            </a:extLst>
          </p:cNvPr>
          <p:cNvSpPr>
            <a:spLocks noGrp="1"/>
          </p:cNvSpPr>
          <p:nvPr>
            <p:ph type="title"/>
          </p:nvPr>
        </p:nvSpPr>
        <p:spPr/>
        <p:txBody>
          <a:bodyPr/>
          <a:lstStyle/>
          <a:p>
            <a:r>
              <a:rPr lang="en-US" dirty="0"/>
              <a:t>Poll Question 5</a:t>
            </a:r>
          </a:p>
        </p:txBody>
      </p:sp>
    </p:spTree>
    <p:extLst>
      <p:ext uri="{BB962C8B-B14F-4D97-AF65-F5344CB8AC3E}">
        <p14:creationId xmlns:p14="http://schemas.microsoft.com/office/powerpoint/2010/main" val="50687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Documents and Settings\jmtschida\Desktop\reportcong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575" y="0"/>
            <a:ext cx="250348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CPSTF ARC 20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493713"/>
            <a:ext cx="21812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CPSTF ARC 20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835025"/>
            <a:ext cx="2193925"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ontent Placeholder 2"/>
          <p:cNvSpPr>
            <a:spLocks noGrp="1"/>
          </p:cNvSpPr>
          <p:nvPr>
            <p:ph idx="1"/>
          </p:nvPr>
        </p:nvSpPr>
        <p:spPr>
          <a:xfrm>
            <a:off x="161925" y="1884363"/>
            <a:ext cx="8643938" cy="4826000"/>
          </a:xfrm>
        </p:spPr>
        <p:txBody>
          <a:bodyPr/>
          <a:lstStyle/>
          <a:p>
            <a:pPr lvl="1"/>
            <a:r>
              <a:rPr lang="en-US" altLang="en-US" sz="2000" b="1" dirty="0"/>
              <a:t>Reduce healthcare spending</a:t>
            </a:r>
          </a:p>
          <a:p>
            <a:pPr lvl="2"/>
            <a:r>
              <a:rPr lang="en-US" altLang="en-US" sz="1800" dirty="0"/>
              <a:t>Lower need and demand for health care</a:t>
            </a:r>
          </a:p>
          <a:p>
            <a:pPr lvl="1"/>
            <a:r>
              <a:rPr lang="en-US" altLang="en-US" sz="2000" b="1" dirty="0"/>
              <a:t>Reduce illness burden</a:t>
            </a:r>
          </a:p>
          <a:p>
            <a:pPr lvl="2"/>
            <a:r>
              <a:rPr lang="en-US" altLang="en-US" sz="1800" dirty="0"/>
              <a:t>Fewer cases, improved function</a:t>
            </a:r>
          </a:p>
          <a:p>
            <a:pPr lvl="1"/>
            <a:r>
              <a:rPr lang="en-US" altLang="en-US" sz="2000" b="1" dirty="0"/>
              <a:t>Make healthy choices easy choices</a:t>
            </a:r>
          </a:p>
          <a:p>
            <a:pPr lvl="2"/>
            <a:r>
              <a:rPr lang="en-US" altLang="en-US" sz="1800" dirty="0"/>
              <a:t>Environmental and policy changes</a:t>
            </a:r>
          </a:p>
          <a:p>
            <a:pPr lvl="1"/>
            <a:r>
              <a:rPr lang="en-US" altLang="en-US" sz="2000" b="1" dirty="0"/>
              <a:t>Maintain or improve economic vitality</a:t>
            </a:r>
          </a:p>
          <a:p>
            <a:pPr lvl="2"/>
            <a:r>
              <a:rPr lang="en-US" altLang="en-US" sz="1800" dirty="0"/>
              <a:t>Healthy communities complement vibrant business and industry</a:t>
            </a:r>
          </a:p>
          <a:p>
            <a:pPr lvl="1"/>
            <a:r>
              <a:rPr lang="en-US" altLang="en-US" sz="2000" b="1" dirty="0"/>
              <a:t>Increase healthy longevity</a:t>
            </a:r>
          </a:p>
          <a:p>
            <a:pPr lvl="2"/>
            <a:r>
              <a:rPr lang="en-US" altLang="en-US" sz="1800" dirty="0"/>
              <a:t>Today’s youth may live shorter and less healthy lives than their parents</a:t>
            </a:r>
          </a:p>
          <a:p>
            <a:pPr lvl="1"/>
            <a:r>
              <a:rPr lang="en-US" altLang="en-US" sz="2000" b="1" dirty="0"/>
              <a:t>Prepare the future workforce</a:t>
            </a:r>
          </a:p>
          <a:p>
            <a:pPr lvl="2"/>
            <a:r>
              <a:rPr lang="en-US" altLang="en-US" sz="1800" dirty="0"/>
              <a:t>A healthy workforce through education and skill building</a:t>
            </a:r>
          </a:p>
        </p:txBody>
      </p:sp>
      <p:sp>
        <p:nvSpPr>
          <p:cNvPr id="8" name="Rectangle 7"/>
          <p:cNvSpPr/>
          <p:nvPr/>
        </p:nvSpPr>
        <p:spPr>
          <a:xfrm>
            <a:off x="536575" y="219075"/>
            <a:ext cx="6294438" cy="830263"/>
          </a:xfrm>
          <a:prstGeom prst="rect">
            <a:avLst/>
          </a:prstGeom>
          <a:solidFill>
            <a:schemeClr val="bg1"/>
          </a:solidFill>
          <a:effectLst>
            <a:outerShdw blurRad="50800" dist="38100" dir="2700000" algn="tl" rotWithShape="0">
              <a:prstClr val="black">
                <a:alpha val="40000"/>
              </a:prstClr>
            </a:outerShdw>
          </a:effectLst>
        </p:spPr>
        <p:txBody>
          <a:bodyPr>
            <a:spAutoFit/>
          </a:bodyPr>
          <a:lstStyle/>
          <a:p>
            <a:pPr algn="ctr">
              <a:defRPr/>
            </a:pPr>
            <a:r>
              <a:rPr lang="en-US" sz="2400" dirty="0">
                <a:solidFill>
                  <a:srgbClr val="C00000"/>
                </a:solidFill>
              </a:rPr>
              <a:t>Community Preventive Services Task Force: Why Community Health Improvement Is Important</a:t>
            </a:r>
          </a:p>
        </p:txBody>
      </p:sp>
    </p:spTree>
    <p:extLst>
      <p:ext uri="{BB962C8B-B14F-4D97-AF65-F5344CB8AC3E}">
        <p14:creationId xmlns:p14="http://schemas.microsoft.com/office/powerpoint/2010/main" val="4237482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FA6E-60F9-4199-9E3A-E62E96F79A70}"/>
              </a:ext>
            </a:extLst>
          </p:cNvPr>
          <p:cNvSpPr>
            <a:spLocks noGrp="1"/>
          </p:cNvSpPr>
          <p:nvPr>
            <p:ph type="body" idx="1"/>
          </p:nvPr>
        </p:nvSpPr>
        <p:spPr>
          <a:xfrm>
            <a:off x="685800" y="2590800"/>
            <a:ext cx="7772400" cy="3048000"/>
          </a:xfrm>
        </p:spPr>
        <p:txBody>
          <a:bodyPr anchor="t">
            <a:normAutofit/>
          </a:bodyPr>
          <a:lstStyle/>
          <a:p>
            <a:r>
              <a:rPr lang="en-US" dirty="0"/>
              <a:t>What is your view on a good company volunteerism policy?</a:t>
            </a:r>
          </a:p>
          <a:p>
            <a:pPr marL="457200" indent="-457200">
              <a:buAutoNum type="alphaUcPeriod"/>
            </a:pPr>
            <a:r>
              <a:rPr lang="en-US" dirty="0"/>
              <a:t>It’s a private matter and not the company’s business</a:t>
            </a:r>
          </a:p>
          <a:p>
            <a:pPr marL="457200" indent="-457200">
              <a:buAutoNum type="alphaUcPeriod"/>
            </a:pPr>
            <a:r>
              <a:rPr lang="en-US" dirty="0"/>
              <a:t>Should be encouraged but not on company time</a:t>
            </a:r>
          </a:p>
          <a:p>
            <a:pPr marL="457200" indent="-457200">
              <a:buAutoNum type="alphaUcPeriod"/>
            </a:pPr>
            <a:r>
              <a:rPr lang="en-US" dirty="0"/>
              <a:t>I favor policies that offer some company time</a:t>
            </a:r>
          </a:p>
          <a:p>
            <a:pPr marL="457200" indent="-457200">
              <a:buAutoNum type="alphaUcPeriod"/>
            </a:pPr>
            <a:r>
              <a:rPr lang="en-US" dirty="0"/>
              <a:t>I favor a policy of 40 hours paid time per year</a:t>
            </a:r>
          </a:p>
        </p:txBody>
      </p:sp>
      <p:sp>
        <p:nvSpPr>
          <p:cNvPr id="3" name="Title 2">
            <a:extLst>
              <a:ext uri="{FF2B5EF4-FFF2-40B4-BE49-F238E27FC236}">
                <a16:creationId xmlns:a16="http://schemas.microsoft.com/office/drawing/2014/main" id="{9D0F9B2A-5F75-44EB-B8FC-2B43D9712E19}"/>
              </a:ext>
            </a:extLst>
          </p:cNvPr>
          <p:cNvSpPr>
            <a:spLocks noGrp="1"/>
          </p:cNvSpPr>
          <p:nvPr>
            <p:ph type="title"/>
          </p:nvPr>
        </p:nvSpPr>
        <p:spPr/>
        <p:txBody>
          <a:bodyPr/>
          <a:lstStyle/>
          <a:p>
            <a:r>
              <a:rPr lang="en-US" dirty="0"/>
              <a:t>Poll Question 6</a:t>
            </a:r>
          </a:p>
        </p:txBody>
      </p:sp>
    </p:spTree>
    <p:extLst>
      <p:ext uri="{BB962C8B-B14F-4D97-AF65-F5344CB8AC3E}">
        <p14:creationId xmlns:p14="http://schemas.microsoft.com/office/powerpoint/2010/main" val="193461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FA6E-60F9-4199-9E3A-E62E96F79A70}"/>
              </a:ext>
            </a:extLst>
          </p:cNvPr>
          <p:cNvSpPr>
            <a:spLocks noGrp="1"/>
          </p:cNvSpPr>
          <p:nvPr>
            <p:ph type="body" idx="1"/>
          </p:nvPr>
        </p:nvSpPr>
        <p:spPr>
          <a:xfrm>
            <a:off x="685800" y="2590800"/>
            <a:ext cx="8229600" cy="3048000"/>
          </a:xfrm>
        </p:spPr>
        <p:txBody>
          <a:bodyPr anchor="t">
            <a:normAutofit/>
          </a:bodyPr>
          <a:lstStyle/>
          <a:p>
            <a:r>
              <a:rPr lang="en-US" dirty="0"/>
              <a:t>You can’t manage what you can’t measure. Which of these most closely reflects your measurement approach?</a:t>
            </a:r>
          </a:p>
          <a:p>
            <a:pPr marL="457200" indent="-457200">
              <a:buAutoNum type="alphaUcPeriod"/>
            </a:pPr>
            <a:r>
              <a:rPr lang="en-US" dirty="0"/>
              <a:t>Biometric screening data only </a:t>
            </a:r>
          </a:p>
          <a:p>
            <a:pPr marL="457200" indent="-457200">
              <a:buAutoNum type="alphaUcPeriod"/>
            </a:pPr>
            <a:r>
              <a:rPr lang="en-US" dirty="0"/>
              <a:t>Mental and physical health (i.e. via HRA and Biometrics combined)</a:t>
            </a:r>
          </a:p>
          <a:p>
            <a:pPr marL="457200" indent="-457200">
              <a:buAutoNum type="alphaUcPeriod"/>
            </a:pPr>
            <a:r>
              <a:rPr lang="en-US" dirty="0"/>
              <a:t>Mental, physical, and organizational culture</a:t>
            </a:r>
          </a:p>
          <a:p>
            <a:pPr marL="457200" indent="-457200">
              <a:buAutoNum type="alphaUcPeriod"/>
            </a:pPr>
            <a:r>
              <a:rPr lang="en-US" dirty="0"/>
              <a:t>A, B, C and our community impact / footprint</a:t>
            </a:r>
          </a:p>
          <a:p>
            <a:pPr marL="457200" indent="-457200">
              <a:buAutoNum type="alphaUcPeriod"/>
            </a:pPr>
            <a:r>
              <a:rPr lang="en-US" dirty="0"/>
              <a:t>A, B, C and D with integrated analysis</a:t>
            </a:r>
          </a:p>
        </p:txBody>
      </p:sp>
      <p:sp>
        <p:nvSpPr>
          <p:cNvPr id="3" name="Title 2">
            <a:extLst>
              <a:ext uri="{FF2B5EF4-FFF2-40B4-BE49-F238E27FC236}">
                <a16:creationId xmlns:a16="http://schemas.microsoft.com/office/drawing/2014/main" id="{9D0F9B2A-5F75-44EB-B8FC-2B43D9712E19}"/>
              </a:ext>
            </a:extLst>
          </p:cNvPr>
          <p:cNvSpPr>
            <a:spLocks noGrp="1"/>
          </p:cNvSpPr>
          <p:nvPr>
            <p:ph type="title"/>
          </p:nvPr>
        </p:nvSpPr>
        <p:spPr/>
        <p:txBody>
          <a:bodyPr/>
          <a:lstStyle/>
          <a:p>
            <a:r>
              <a:rPr lang="en-US" dirty="0"/>
              <a:t>Poll Question 7</a:t>
            </a:r>
          </a:p>
        </p:txBody>
      </p:sp>
    </p:spTree>
    <p:extLst>
      <p:ext uri="{BB962C8B-B14F-4D97-AF65-F5344CB8AC3E}">
        <p14:creationId xmlns:p14="http://schemas.microsoft.com/office/powerpoint/2010/main" val="4088980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FA6E-60F9-4199-9E3A-E62E96F79A70}"/>
              </a:ext>
            </a:extLst>
          </p:cNvPr>
          <p:cNvSpPr>
            <a:spLocks noGrp="1"/>
          </p:cNvSpPr>
          <p:nvPr>
            <p:ph type="body" idx="1"/>
          </p:nvPr>
        </p:nvSpPr>
        <p:spPr>
          <a:xfrm>
            <a:off x="685800" y="2590800"/>
            <a:ext cx="8153400" cy="3048000"/>
          </a:xfrm>
        </p:spPr>
        <p:txBody>
          <a:bodyPr anchor="t">
            <a:normAutofit/>
          </a:bodyPr>
          <a:lstStyle/>
          <a:p>
            <a:r>
              <a:rPr lang="en-US" dirty="0"/>
              <a:t>What most closely reflects the connection between your health promotion work and your corporate social responsibility work?</a:t>
            </a:r>
          </a:p>
          <a:p>
            <a:pPr marL="457200" indent="-457200">
              <a:buAutoNum type="alphaUcPeriod"/>
            </a:pPr>
            <a:r>
              <a:rPr lang="en-US" dirty="0"/>
              <a:t>Fully integrated planning, data collection, and reporting</a:t>
            </a:r>
          </a:p>
          <a:p>
            <a:pPr marL="457200" indent="-457200">
              <a:buAutoNum type="alphaUcPeriod"/>
            </a:pPr>
            <a:r>
              <a:rPr lang="en-US" dirty="0"/>
              <a:t>Coordinated but not integrated</a:t>
            </a:r>
          </a:p>
          <a:p>
            <a:pPr marL="457200" indent="-457200">
              <a:buAutoNum type="alphaUcPeriod"/>
            </a:pPr>
            <a:r>
              <a:rPr lang="en-US" dirty="0"/>
              <a:t>Ad hoc, occasional collaboration</a:t>
            </a:r>
          </a:p>
          <a:p>
            <a:pPr marL="457200" indent="-457200">
              <a:buAutoNum type="alphaUcPeriod"/>
            </a:pPr>
            <a:r>
              <a:rPr lang="en-US" dirty="0"/>
              <a:t>There is no connection between our wellness and CSR</a:t>
            </a:r>
          </a:p>
        </p:txBody>
      </p:sp>
      <p:sp>
        <p:nvSpPr>
          <p:cNvPr id="3" name="Title 2">
            <a:extLst>
              <a:ext uri="{FF2B5EF4-FFF2-40B4-BE49-F238E27FC236}">
                <a16:creationId xmlns:a16="http://schemas.microsoft.com/office/drawing/2014/main" id="{9D0F9B2A-5F75-44EB-B8FC-2B43D9712E19}"/>
              </a:ext>
            </a:extLst>
          </p:cNvPr>
          <p:cNvSpPr>
            <a:spLocks noGrp="1"/>
          </p:cNvSpPr>
          <p:nvPr>
            <p:ph type="title"/>
          </p:nvPr>
        </p:nvSpPr>
        <p:spPr/>
        <p:txBody>
          <a:bodyPr/>
          <a:lstStyle/>
          <a:p>
            <a:r>
              <a:rPr lang="en-US" dirty="0"/>
              <a:t>Poll </a:t>
            </a:r>
            <a:r>
              <a:rPr lang="en-US"/>
              <a:t>Question 8</a:t>
            </a:r>
            <a:endParaRPr lang="en-US" dirty="0"/>
          </a:p>
        </p:txBody>
      </p:sp>
    </p:spTree>
    <p:extLst>
      <p:ext uri="{BB962C8B-B14F-4D97-AF65-F5344CB8AC3E}">
        <p14:creationId xmlns:p14="http://schemas.microsoft.com/office/powerpoint/2010/main" val="2812839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5E03E-0D4F-4285-9575-A4E072B57877}"/>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4E053BB-BB5F-4FFC-B8C2-708E05E84DB3}"/>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0C12C2DE-A9C1-4199-B3B4-1D5692CE26F8}"/>
              </a:ext>
            </a:extLst>
          </p:cNvPr>
          <p:cNvSpPr/>
          <p:nvPr/>
        </p:nvSpPr>
        <p:spPr>
          <a:xfrm>
            <a:off x="-228600" y="-76200"/>
            <a:ext cx="9372600" cy="693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C09D2D-2B83-49D2-B976-BB46C23531DC}"/>
              </a:ext>
            </a:extLst>
          </p:cNvPr>
          <p:cNvPicPr>
            <a:picLocks noChangeAspect="1"/>
          </p:cNvPicPr>
          <p:nvPr/>
        </p:nvPicPr>
        <p:blipFill rotWithShape="1">
          <a:blip r:embed="rId2"/>
          <a:srcRect b="891"/>
          <a:stretch/>
        </p:blipFill>
        <p:spPr>
          <a:xfrm>
            <a:off x="-228601" y="381000"/>
            <a:ext cx="9414451" cy="5257800"/>
          </a:xfrm>
          <a:prstGeom prst="rect">
            <a:avLst/>
          </a:prstGeom>
        </p:spPr>
      </p:pic>
    </p:spTree>
    <p:extLst>
      <p:ext uri="{BB962C8B-B14F-4D97-AF65-F5344CB8AC3E}">
        <p14:creationId xmlns:p14="http://schemas.microsoft.com/office/powerpoint/2010/main" val="71882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492079"/>
            <a:ext cx="8915400" cy="1200329"/>
          </a:xfrm>
          <a:prstGeom prst="rect">
            <a:avLst/>
          </a:prstGeom>
          <a:noFill/>
          <a:ln w="28575">
            <a:noFill/>
          </a:ln>
          <a:effectLst/>
        </p:spPr>
        <p:txBody>
          <a:bodyPr wrap="square" rtlCol="0">
            <a:spAutoFit/>
          </a:bodyPr>
          <a:lstStyle/>
          <a:p>
            <a:pPr defTabSz="685800">
              <a:defRPr/>
            </a:pPr>
            <a:r>
              <a:rPr lang="en-US" sz="3600" dirty="0">
                <a:solidFill>
                  <a:srgbClr val="FFFFFF"/>
                </a:solidFill>
                <a:latin typeface="Trebuchet MS" panose="020B0603020202020204" pitchFamily="34" charset="0"/>
              </a:rPr>
              <a:t>What and How  - Business Engagement in Community Health and Well-being</a:t>
            </a:r>
          </a:p>
        </p:txBody>
      </p:sp>
      <p:sp>
        <p:nvSpPr>
          <p:cNvPr id="7" name="Content Placeholder 2"/>
          <p:cNvSpPr txBox="1">
            <a:spLocks/>
          </p:cNvSpPr>
          <p:nvPr/>
        </p:nvSpPr>
        <p:spPr>
          <a:xfrm>
            <a:off x="0" y="1981200"/>
            <a:ext cx="8376114" cy="4311742"/>
          </a:xfrm>
          <a:prstGeom prst="rect">
            <a:avLst/>
          </a:prstGeom>
        </p:spPr>
        <p:txBody>
          <a:bodyPr vert="horz" lIns="68580" tIns="34290" rIns="68580" bIns="34290" rtlCol="0" anchor="t">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37160" indent="-137160" defTabSz="685800">
              <a:buClr>
                <a:srgbClr val="40BAD2"/>
              </a:buClr>
              <a:defRPr/>
            </a:pPr>
            <a:r>
              <a:rPr lang="en-US" sz="2000" dirty="0">
                <a:solidFill>
                  <a:schemeClr val="tx1"/>
                </a:solidFill>
                <a:latin typeface="Corbel" panose="020B0503020204020204"/>
              </a:rPr>
              <a:t>Connectivity with corporate priorities</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Sustainability, Attract and Retain Talent, Profitability, Safety, etc.</a:t>
            </a:r>
          </a:p>
          <a:p>
            <a:pPr defTabSz="685800">
              <a:buClr>
                <a:srgbClr val="40BAD2"/>
              </a:buClr>
              <a:buSzPct val="75000"/>
              <a:buFont typeface="Courier New" panose="02070309020205020404" pitchFamily="49" charset="0"/>
              <a:buChar char="o"/>
              <a:defRPr/>
            </a:pPr>
            <a:r>
              <a:rPr lang="en-US" sz="2000" dirty="0">
                <a:solidFill>
                  <a:schemeClr val="tx1"/>
                </a:solidFill>
                <a:latin typeface="Corbel" panose="020B0503020204020204"/>
              </a:rPr>
              <a:t>Existing Actions – More Intentional &amp; Informed</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Philanthropy</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Leadership roles in communities – informed and insightful action</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Community Advisory Panels </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Advocacy; Federal and State</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Volunteerism</a:t>
            </a:r>
          </a:p>
          <a:p>
            <a:pPr defTabSz="685800">
              <a:buClr>
                <a:srgbClr val="40BAD2"/>
              </a:buClr>
              <a:buSzPct val="75000"/>
              <a:buFont typeface="Courier New" panose="02070309020205020404" pitchFamily="49" charset="0"/>
              <a:buChar char="o"/>
              <a:defRPr/>
            </a:pPr>
            <a:r>
              <a:rPr lang="en-US" sz="2000" dirty="0">
                <a:solidFill>
                  <a:schemeClr val="tx1"/>
                </a:solidFill>
                <a:latin typeface="Corbel" panose="020B0503020204020204"/>
              </a:rPr>
              <a:t>New Actions  - Extensions of Strategy</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Support and participation in multi-stakeholder community work</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Direct action of your technology, services and/ or products</a:t>
            </a:r>
          </a:p>
          <a:p>
            <a:pPr lvl="1" defTabSz="685800">
              <a:spcBef>
                <a:spcPts val="900"/>
              </a:spcBef>
              <a:spcAft>
                <a:spcPts val="188"/>
              </a:spcAft>
              <a:buClr>
                <a:srgbClr val="40BAD2"/>
              </a:buClr>
              <a:buSzPct val="75000"/>
              <a:buFont typeface="Courier New" panose="02070309020205020404" pitchFamily="49" charset="0"/>
              <a:buChar char="o"/>
              <a:defRPr/>
            </a:pPr>
            <a:r>
              <a:rPr lang="en-US" sz="1600" dirty="0">
                <a:solidFill>
                  <a:schemeClr val="tx1"/>
                </a:solidFill>
                <a:latin typeface="Corbel" panose="020B0503020204020204"/>
              </a:rPr>
              <a:t>Integrate health into corporate reporting</a:t>
            </a:r>
            <a:endParaRPr lang="en-US" sz="2000" dirty="0">
              <a:solidFill>
                <a:schemeClr val="tx1"/>
              </a:solidFill>
              <a:latin typeface="Corbel" panose="020B0503020204020204"/>
            </a:endParaRPr>
          </a:p>
        </p:txBody>
      </p:sp>
      <p:sp>
        <p:nvSpPr>
          <p:cNvPr id="4" name="Slide Number Placeholder 3"/>
          <p:cNvSpPr>
            <a:spLocks noGrp="1"/>
          </p:cNvSpPr>
          <p:nvPr>
            <p:ph type="sldNum" sz="quarter" idx="12"/>
          </p:nvPr>
        </p:nvSpPr>
        <p:spPr/>
        <p:txBody>
          <a:bodyPr/>
          <a:lstStyle/>
          <a:p>
            <a:fld id="{280241DD-1A3E-4F58-ACC5-0FDAC27AA53B}" type="slidenum">
              <a:rPr lang="en-US" smtClean="0"/>
              <a:t>4</a:t>
            </a:fld>
            <a:endParaRPr lang="en-US" dirty="0"/>
          </a:p>
        </p:txBody>
      </p:sp>
      <p:pic>
        <p:nvPicPr>
          <p:cNvPr id="10" name="Picture 9">
            <a:extLst>
              <a:ext uri="{FF2B5EF4-FFF2-40B4-BE49-F238E27FC236}">
                <a16:creationId xmlns:a16="http://schemas.microsoft.com/office/drawing/2014/main" id="{BBFE4F15-8AD6-4FCF-8C27-106964074A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48400" y="2895600"/>
            <a:ext cx="3017596" cy="2266950"/>
          </a:xfrm>
          <a:prstGeom prst="rect">
            <a:avLst/>
          </a:prstGeom>
        </p:spPr>
      </p:pic>
    </p:spTree>
    <p:extLst>
      <p:ext uri="{BB962C8B-B14F-4D97-AF65-F5344CB8AC3E}">
        <p14:creationId xmlns:p14="http://schemas.microsoft.com/office/powerpoint/2010/main" val="327093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057400"/>
            <a:ext cx="8839200" cy="3962399"/>
          </a:xfrm>
        </p:spPr>
        <p:txBody>
          <a:bodyPr>
            <a:normAutofit fontScale="85000" lnSpcReduction="20000"/>
          </a:bodyPr>
          <a:lstStyle/>
          <a:p>
            <a:pPr>
              <a:buFont typeface="Arial" charset="0"/>
              <a:buChar char="•"/>
              <a:defRPr/>
            </a:pPr>
            <a:r>
              <a:rPr lang="en-US" dirty="0">
                <a:solidFill>
                  <a:schemeClr val="tx1"/>
                </a:solidFill>
              </a:rPr>
              <a:t>Environmental scan</a:t>
            </a:r>
          </a:p>
          <a:p>
            <a:pPr>
              <a:buFont typeface="Arial" charset="0"/>
              <a:buChar char="•"/>
              <a:defRPr/>
            </a:pPr>
            <a:endParaRPr lang="en-US" dirty="0">
              <a:solidFill>
                <a:schemeClr val="tx1"/>
              </a:solidFill>
            </a:endParaRPr>
          </a:p>
          <a:p>
            <a:pPr>
              <a:buFont typeface="Arial" charset="0"/>
              <a:buChar char="•"/>
              <a:defRPr/>
            </a:pPr>
            <a:r>
              <a:rPr lang="en-US" dirty="0">
                <a:solidFill>
                  <a:schemeClr val="tx1"/>
                </a:solidFill>
              </a:rPr>
              <a:t>Executive convening</a:t>
            </a:r>
          </a:p>
          <a:p>
            <a:pPr>
              <a:buFont typeface="Arial" charset="0"/>
              <a:buChar char="•"/>
              <a:defRPr/>
            </a:pPr>
            <a:endParaRPr lang="en-US" dirty="0">
              <a:solidFill>
                <a:schemeClr val="tx1"/>
              </a:solidFill>
            </a:endParaRPr>
          </a:p>
          <a:p>
            <a:pPr>
              <a:buFont typeface="Arial" charset="0"/>
              <a:buChar char="•"/>
              <a:defRPr/>
            </a:pPr>
            <a:r>
              <a:rPr lang="en-US" dirty="0">
                <a:solidFill>
                  <a:schemeClr val="tx1"/>
                </a:solidFill>
              </a:rPr>
              <a:t>Business case development</a:t>
            </a:r>
          </a:p>
          <a:p>
            <a:pPr marL="0" indent="0">
              <a:buNone/>
              <a:defRPr/>
            </a:pPr>
            <a:endParaRPr lang="en-US" dirty="0">
              <a:solidFill>
                <a:schemeClr val="tx1"/>
              </a:solidFill>
            </a:endParaRPr>
          </a:p>
          <a:p>
            <a:pPr>
              <a:buFont typeface="Arial" charset="0"/>
              <a:buChar char="•"/>
              <a:defRPr/>
            </a:pPr>
            <a:r>
              <a:rPr lang="en-US" dirty="0">
                <a:solidFill>
                  <a:schemeClr val="tx1"/>
                </a:solidFill>
              </a:rPr>
              <a:t>Site Visits/ Case Study</a:t>
            </a:r>
          </a:p>
          <a:p>
            <a:pPr>
              <a:buFont typeface="Arial" charset="0"/>
              <a:buChar char="•"/>
              <a:defRPr/>
            </a:pPr>
            <a:endParaRPr lang="en-US" dirty="0">
              <a:solidFill>
                <a:schemeClr val="tx1"/>
              </a:solidFill>
            </a:endParaRPr>
          </a:p>
          <a:p>
            <a:pPr>
              <a:buFont typeface="Arial" charset="0"/>
              <a:buChar char="•"/>
              <a:defRPr/>
            </a:pPr>
            <a:r>
              <a:rPr lang="en-US" dirty="0">
                <a:solidFill>
                  <a:schemeClr val="tx1"/>
                </a:solidFill>
              </a:rPr>
              <a:t>Dissemination and linking to other efforts</a:t>
            </a:r>
          </a:p>
        </p:txBody>
      </p:sp>
      <p:sp>
        <p:nvSpPr>
          <p:cNvPr id="3" name="Title 2"/>
          <p:cNvSpPr>
            <a:spLocks noGrp="1"/>
          </p:cNvSpPr>
          <p:nvPr>
            <p:ph type="title"/>
          </p:nvPr>
        </p:nvSpPr>
        <p:spPr>
          <a:xfrm>
            <a:off x="327837" y="266701"/>
            <a:ext cx="8686800" cy="1143000"/>
          </a:xfrm>
        </p:spPr>
        <p:txBody>
          <a:bodyPr/>
          <a:lstStyle/>
          <a:p>
            <a:r>
              <a:rPr lang="en-US" dirty="0"/>
              <a:t>Brief history of the HWHC initiative</a:t>
            </a:r>
          </a:p>
        </p:txBody>
      </p:sp>
    </p:spTree>
    <p:extLst>
      <p:ext uri="{BB962C8B-B14F-4D97-AF65-F5344CB8AC3E}">
        <p14:creationId xmlns:p14="http://schemas.microsoft.com/office/powerpoint/2010/main" val="271724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ltLang="en-US" dirty="0"/>
              <a:t>Improve health of family members to further reduce health care costs</a:t>
            </a:r>
          </a:p>
          <a:p>
            <a:r>
              <a:rPr lang="en-US" altLang="en-US" dirty="0"/>
              <a:t>Influence other levers and drivers of health care costs beyond the workplace setting</a:t>
            </a:r>
          </a:p>
          <a:p>
            <a:r>
              <a:rPr lang="en-US" altLang="en-US" dirty="0"/>
              <a:t>Enhance corporate reputation</a:t>
            </a:r>
          </a:p>
          <a:p>
            <a:r>
              <a:rPr lang="en-US" altLang="en-US" dirty="0"/>
              <a:t>Healthy vibrant communities that draw new talent and retain current staff</a:t>
            </a:r>
          </a:p>
        </p:txBody>
      </p:sp>
      <p:sp>
        <p:nvSpPr>
          <p:cNvPr id="3" name="Title 2"/>
          <p:cNvSpPr>
            <a:spLocks noGrp="1"/>
          </p:cNvSpPr>
          <p:nvPr>
            <p:ph type="title"/>
          </p:nvPr>
        </p:nvSpPr>
        <p:spPr/>
        <p:txBody>
          <a:bodyPr/>
          <a:lstStyle/>
          <a:p>
            <a:r>
              <a:rPr lang="en-US" dirty="0"/>
              <a:t>Environmental scan</a:t>
            </a:r>
            <a:br>
              <a:rPr lang="en-US" dirty="0"/>
            </a:br>
            <a:r>
              <a:rPr lang="en-US" dirty="0"/>
              <a:t>The Why</a:t>
            </a:r>
          </a:p>
        </p:txBody>
      </p:sp>
    </p:spTree>
    <p:extLst>
      <p:ext uri="{BB962C8B-B14F-4D97-AF65-F5344CB8AC3E}">
        <p14:creationId xmlns:p14="http://schemas.microsoft.com/office/powerpoint/2010/main" val="278852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HERO World Café results</a:t>
            </a:r>
          </a:p>
        </p:txBody>
      </p:sp>
      <p:pic>
        <p:nvPicPr>
          <p:cNvPr id="4"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7638"/>
            <a:ext cx="852328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08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HERO World Café results</a:t>
            </a:r>
          </a:p>
        </p:txBody>
      </p:sp>
      <p:graphicFrame>
        <p:nvGraphicFramePr>
          <p:cNvPr id="4" name="Chart 4"/>
          <p:cNvGraphicFramePr>
            <a:graphicFrameLocks/>
          </p:cNvGraphicFramePr>
          <p:nvPr/>
        </p:nvGraphicFramePr>
        <p:xfrm>
          <a:off x="255588" y="1485900"/>
          <a:ext cx="8632825" cy="5116513"/>
        </p:xfrm>
        <a:graphic>
          <a:graphicData uri="http://schemas.openxmlformats.org/presentationml/2006/ole">
            <mc:AlternateContent xmlns:mc="http://schemas.openxmlformats.org/markup-compatibility/2006">
              <mc:Choice xmlns:v="urn:schemas-microsoft-com:vml" Requires="v">
                <p:oleObj spid="_x0000_s2050" name="Chart" r:id="rId3" imgW="4816257" imgH="2969009" progId="Excel.Chart.8">
                  <p:embed/>
                </p:oleObj>
              </mc:Choice>
              <mc:Fallback>
                <p:oleObj name="Chart" r:id="rId3" imgW="4816257" imgH="2969009" progId="Excel.Chart.8">
                  <p:embed/>
                  <p:pic>
                    <p:nvPicPr>
                      <p:cNvPr id="4"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1485900"/>
                        <a:ext cx="863282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039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GetHWHC.org</a:t>
            </a:r>
          </a:p>
        </p:txBody>
      </p:sp>
      <p:pic>
        <p:nvPicPr>
          <p:cNvPr id="4" name="Picture 3"/>
          <p:cNvPicPr>
            <a:picLocks noChangeAspect="1"/>
          </p:cNvPicPr>
          <p:nvPr/>
        </p:nvPicPr>
        <p:blipFill rotWithShape="1">
          <a:blip r:embed="rId2"/>
          <a:srcRect t="7792" r="1428" b="5195"/>
          <a:stretch/>
        </p:blipFill>
        <p:spPr>
          <a:xfrm>
            <a:off x="0" y="1442659"/>
            <a:ext cx="9144000" cy="4538133"/>
          </a:xfrm>
          <a:prstGeom prst="rect">
            <a:avLst/>
          </a:prstGeom>
        </p:spPr>
      </p:pic>
    </p:spTree>
    <p:extLst>
      <p:ext uri="{BB962C8B-B14F-4D97-AF65-F5344CB8AC3E}">
        <p14:creationId xmlns:p14="http://schemas.microsoft.com/office/powerpoint/2010/main" val="3842111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hero template ">
  <a:themeElements>
    <a:clrScheme name="Custom 3">
      <a:dk1>
        <a:srgbClr val="262626"/>
      </a:dk1>
      <a:lt1>
        <a:sysClr val="window" lastClr="FFFFFF"/>
      </a:lt1>
      <a:dk2>
        <a:srgbClr val="595959"/>
      </a:dk2>
      <a:lt2>
        <a:srgbClr val="EEECE1"/>
      </a:lt2>
      <a:accent1>
        <a:srgbClr val="FF0000"/>
      </a:accent1>
      <a:accent2>
        <a:srgbClr val="0070C0"/>
      </a:accent2>
      <a:accent3>
        <a:srgbClr val="9BBB59"/>
      </a:accent3>
      <a:accent4>
        <a:srgbClr val="00B0F0"/>
      </a:accent4>
      <a:accent5>
        <a:srgbClr val="4BACC6"/>
      </a:accent5>
      <a:accent6>
        <a:srgbClr val="F79646"/>
      </a:accent6>
      <a:hlink>
        <a:srgbClr val="002060"/>
      </a:hlink>
      <a:folHlink>
        <a:srgbClr val="B7DD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_blue">
  <a:themeElements>
    <a:clrScheme name="Custom 3">
      <a:dk1>
        <a:srgbClr val="262626"/>
      </a:dk1>
      <a:lt1>
        <a:sysClr val="window" lastClr="FFFFFF"/>
      </a:lt1>
      <a:dk2>
        <a:srgbClr val="595959"/>
      </a:dk2>
      <a:lt2>
        <a:srgbClr val="EEECE1"/>
      </a:lt2>
      <a:accent1>
        <a:srgbClr val="FF0000"/>
      </a:accent1>
      <a:accent2>
        <a:srgbClr val="0070C0"/>
      </a:accent2>
      <a:accent3>
        <a:srgbClr val="9BBB59"/>
      </a:accent3>
      <a:accent4>
        <a:srgbClr val="00B0F0"/>
      </a:accent4>
      <a:accent5>
        <a:srgbClr val="4BACC6"/>
      </a:accent5>
      <a:accent6>
        <a:srgbClr val="F79646"/>
      </a:accent6>
      <a:hlink>
        <a:srgbClr val="002060"/>
      </a:hlink>
      <a:folHlink>
        <a:srgbClr val="B7DD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0M_Dark_Background">
  <a:themeElements>
    <a:clrScheme name="100M Lives">
      <a:dk1>
        <a:srgbClr val="3F3F3F"/>
      </a:dk1>
      <a:lt1>
        <a:sysClr val="window" lastClr="FFFFFF"/>
      </a:lt1>
      <a:dk2>
        <a:srgbClr val="5E514D"/>
      </a:dk2>
      <a:lt2>
        <a:srgbClr val="D6D2C4"/>
      </a:lt2>
      <a:accent1>
        <a:srgbClr val="E87722"/>
      </a:accent1>
      <a:accent2>
        <a:srgbClr val="326295"/>
      </a:accent2>
      <a:accent3>
        <a:srgbClr val="96D1CA"/>
      </a:accent3>
      <a:accent4>
        <a:srgbClr val="994878"/>
      </a:accent4>
      <a:accent5>
        <a:srgbClr val="D43A2A"/>
      </a:accent5>
      <a:accent6>
        <a:srgbClr val="C4D600"/>
      </a:accent6>
      <a:hlink>
        <a:srgbClr val="326295"/>
      </a:hlink>
      <a:folHlink>
        <a:srgbClr val="994878"/>
      </a:folHlink>
    </a:clrScheme>
    <a:fontScheme name="Custom 2">
      <a:majorFont>
        <a:latin typeface="Trebuchet MS"/>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0M_Light_Background">
  <a:themeElements>
    <a:clrScheme name="100M Lives">
      <a:dk1>
        <a:srgbClr val="3F3F3F"/>
      </a:dk1>
      <a:lt1>
        <a:sysClr val="window" lastClr="FFFFFF"/>
      </a:lt1>
      <a:dk2>
        <a:srgbClr val="5E514D"/>
      </a:dk2>
      <a:lt2>
        <a:srgbClr val="D6D2C4"/>
      </a:lt2>
      <a:accent1>
        <a:srgbClr val="E87722"/>
      </a:accent1>
      <a:accent2>
        <a:srgbClr val="326295"/>
      </a:accent2>
      <a:accent3>
        <a:srgbClr val="96D1CA"/>
      </a:accent3>
      <a:accent4>
        <a:srgbClr val="994878"/>
      </a:accent4>
      <a:accent5>
        <a:srgbClr val="D43A2A"/>
      </a:accent5>
      <a:accent6>
        <a:srgbClr val="C4D600"/>
      </a:accent6>
      <a:hlink>
        <a:srgbClr val="326295"/>
      </a:hlink>
      <a:folHlink>
        <a:srgbClr val="994878"/>
      </a:folHlink>
    </a:clrScheme>
    <a:fontScheme name="Custom 2">
      <a:majorFont>
        <a:latin typeface="Trebuchet MS"/>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hero template </Template>
  <TotalTime>2743</TotalTime>
  <Words>1924</Words>
  <Application>Microsoft Office PowerPoint</Application>
  <PresentationFormat>On-screen Show (4:3)</PresentationFormat>
  <Paragraphs>273</Paragraphs>
  <Slides>33</Slides>
  <Notes>14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33</vt:i4>
      </vt:variant>
    </vt:vector>
  </HeadingPairs>
  <TitlesOfParts>
    <vt:vector size="47" baseType="lpstr">
      <vt:lpstr>Arial</vt:lpstr>
      <vt:lpstr>Calibri</vt:lpstr>
      <vt:lpstr>Corbel</vt:lpstr>
      <vt:lpstr>Courier New</vt:lpstr>
      <vt:lpstr>Times New Roman</vt:lpstr>
      <vt:lpstr>Trebuchet MS</vt:lpstr>
      <vt:lpstr>Wingdings</vt:lpstr>
      <vt:lpstr>Wingdings 2</vt:lpstr>
      <vt:lpstr>hero template </vt:lpstr>
      <vt:lpstr>all_blue</vt:lpstr>
      <vt:lpstr>100M_Dark_Background</vt:lpstr>
      <vt:lpstr>100M_Light_Background</vt:lpstr>
      <vt:lpstr>think-cell Slide</vt:lpstr>
      <vt:lpstr>Chart</vt:lpstr>
      <vt:lpstr>PowerPoint Presentation</vt:lpstr>
      <vt:lpstr>Imagining then Exploring:  Business Involvement </vt:lpstr>
      <vt:lpstr>PowerPoint Presentation</vt:lpstr>
      <vt:lpstr>PowerPoint Presentation</vt:lpstr>
      <vt:lpstr>Brief history of the HWHC initiative</vt:lpstr>
      <vt:lpstr>Environmental scan The Why</vt:lpstr>
      <vt:lpstr>HERO World Café results</vt:lpstr>
      <vt:lpstr>HERO World Café results</vt:lpstr>
      <vt:lpstr>GetHWHC.org</vt:lpstr>
      <vt:lpstr>Moving forward</vt:lpstr>
      <vt:lpstr>Poll Question 1</vt:lpstr>
      <vt:lpstr>Poll Question 2</vt:lpstr>
      <vt:lpstr>Making meaningful measurement easier </vt:lpstr>
      <vt:lpstr>100 Million Healthier Lives Measurement Resources (www.100mlives.org/measure)</vt:lpstr>
      <vt:lpstr>100 Million Healthier Lives Measurement Approach</vt:lpstr>
      <vt:lpstr>Counting Healthier Lives</vt:lpstr>
      <vt:lpstr>A simple, powerful approach: People reported outcome measures (PROM)</vt:lpstr>
      <vt:lpstr>PowerPoint Presentation</vt:lpstr>
      <vt:lpstr>PowerPoint Presentation</vt:lpstr>
      <vt:lpstr>PowerPoint Presentation</vt:lpstr>
      <vt:lpstr>Downtown Women’s Center Results</vt:lpstr>
      <vt:lpstr>Health and Social Inequity are Interconnected and Related to Place</vt:lpstr>
      <vt:lpstr>Measures of health and wellbeing at multiple levels</vt:lpstr>
      <vt:lpstr>Menu of Measures at All Levels</vt:lpstr>
      <vt:lpstr>Metrics that Matter Wizard</vt:lpstr>
      <vt:lpstr>Measure the change that you wish to see in the world. - Gandhi (modified)</vt:lpstr>
      <vt:lpstr>Poll Question 3</vt:lpstr>
      <vt:lpstr>Poll Question 4</vt:lpstr>
      <vt:lpstr>Poll Question 5</vt:lpstr>
      <vt:lpstr>Poll Question 6</vt:lpstr>
      <vt:lpstr>Poll Question 7</vt:lpstr>
      <vt:lpstr>Poll Question 8</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Williams</dc:creator>
  <cp:lastModifiedBy>Marin Koentopf</cp:lastModifiedBy>
  <cp:revision>38</cp:revision>
  <dcterms:created xsi:type="dcterms:W3CDTF">2014-01-31T17:53:18Z</dcterms:created>
  <dcterms:modified xsi:type="dcterms:W3CDTF">2018-03-14T18:25:20Z</dcterms:modified>
</cp:coreProperties>
</file>